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6"/>
  </p:notesMasterIdLst>
  <p:sldIdLst>
    <p:sldId id="256" r:id="rId2"/>
    <p:sldId id="258" r:id="rId3"/>
    <p:sldId id="313" r:id="rId4"/>
    <p:sldId id="314" r:id="rId5"/>
    <p:sldId id="318" r:id="rId6"/>
    <p:sldId id="319" r:id="rId7"/>
    <p:sldId id="262" r:id="rId8"/>
    <p:sldId id="353" r:id="rId9"/>
    <p:sldId id="322" r:id="rId10"/>
    <p:sldId id="265" r:id="rId11"/>
    <p:sldId id="271" r:id="rId12"/>
    <p:sldId id="316" r:id="rId13"/>
    <p:sldId id="317" r:id="rId14"/>
    <p:sldId id="348" r:id="rId15"/>
    <p:sldId id="362" r:id="rId16"/>
    <p:sldId id="266" r:id="rId17"/>
    <p:sldId id="350" r:id="rId18"/>
    <p:sldId id="334" r:id="rId19"/>
    <p:sldId id="331" r:id="rId20"/>
    <p:sldId id="332" r:id="rId21"/>
    <p:sldId id="335" r:id="rId22"/>
    <p:sldId id="336" r:id="rId23"/>
    <p:sldId id="340" r:id="rId24"/>
    <p:sldId id="363" r:id="rId25"/>
    <p:sldId id="366" r:id="rId26"/>
    <p:sldId id="364" r:id="rId27"/>
    <p:sldId id="365" r:id="rId28"/>
    <p:sldId id="367" r:id="rId29"/>
    <p:sldId id="371" r:id="rId30"/>
    <p:sldId id="357" r:id="rId31"/>
    <p:sldId id="372" r:id="rId32"/>
    <p:sldId id="373" r:id="rId33"/>
    <p:sldId id="368" r:id="rId34"/>
    <p:sldId id="369" r:id="rId35"/>
    <p:sldId id="370" r:id="rId36"/>
    <p:sldId id="344" r:id="rId37"/>
    <p:sldId id="345" r:id="rId38"/>
    <p:sldId id="323" r:id="rId39"/>
    <p:sldId id="338" r:id="rId40"/>
    <p:sldId id="374" r:id="rId41"/>
    <p:sldId id="375" r:id="rId42"/>
    <p:sldId id="342" r:id="rId43"/>
    <p:sldId id="315" r:id="rId44"/>
    <p:sldId id="343" r:id="rId45"/>
  </p:sldIdLst>
  <p:sldSz cx="9144000" cy="5143500" type="screen16x9"/>
  <p:notesSz cx="6858000" cy="9144000"/>
  <p:embeddedFontLst>
    <p:embeddedFont>
      <p:font typeface="Montserrat" panose="000005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C927D-B5CB-75BB-9882-0E962F8C8EE1}" v="132" dt="2025-04-07T04:40:41.419"/>
    <p1510:client id="{26DA408B-2827-9F6A-475A-8915D361F024}" v="189" dt="2025-04-07T02:49:56.676"/>
    <p1510:client id="{794A4394-7DF4-7A62-C3D7-BA195847A2AF}" v="36" dt="2025-04-07T04:13:12.688"/>
    <p1510:client id="{8FAE32E9-8380-9515-64AB-7D7C4B234AB4}" v="266" dt="2025-04-05T17:19:58.928"/>
    <p1510:client id="{9EEDE44F-4439-666F-2445-4A681C216FF6}" v="126" dt="2025-04-07T02:18:53.618"/>
    <p1510:client id="{BAC541B3-89B0-8B05-7092-3816A71A7EFD}" v="3695" dt="2025-04-07T03:05:24.755"/>
    <p1510:client id="{C84E85F0-4EA2-94F2-84F5-07DC65515CCC}" v="410" dt="2025-04-07T03:51:00.460"/>
    <p1510:client id="{EAB275E8-5181-4874-7984-CB88CF65D70B}" v="266" dt="2025-04-07T03:48:42.183"/>
    <p1510:client id="{FD740D88-D660-E4DF-6181-B8E3D38BFA26}" v="1733" dt="2025-04-07T02:16:07.372"/>
    <p1510:client id="{FEEEB964-0EA6-1606-043A-D0E26E6A05FB}" v="1227" dt="2025-04-07T02:46:15.184"/>
  </p1510:revLst>
</p1510:revInfo>
</file>

<file path=ppt/tableStyles.xml><?xml version="1.0" encoding="utf-8"?>
<a:tblStyleLst xmlns:a="http://schemas.openxmlformats.org/drawingml/2006/main" def="{CAB0FF82-9D18-4747-81C7-64023AE3D9A8}">
  <a:tblStyle styleId="{CAB0FF82-9D18-4747-81C7-64023AE3D9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oleObject" Target="https://paceuniversity-my.sharepoint.com/personal/kc25295n_pace_edu/Documents/CS691%20-%20Capstone%20Project/Sprint%202/Sprint%202%20Backlog.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Sprint 2 - Burndown Chat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Burndown!$B$1</c:f>
              <c:strCache>
                <c:ptCount val="1"/>
                <c:pt idx="0">
                  <c:v>Story Points</c:v>
                </c:pt>
              </c:strCache>
            </c:strRef>
          </c:tx>
          <c:spPr>
            <a:ln w="28575" cap="rnd">
              <a:solidFill>
                <a:schemeClr val="accent1"/>
              </a:solidFill>
              <a:round/>
            </a:ln>
            <a:effectLst/>
          </c:spPr>
          <c:marker>
            <c:symbol val="dot"/>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Burndown!$A$2:$A$28</c:f>
              <c:numCache>
                <c:formatCode>m/d/yyyy</c:formatCode>
                <c:ptCount val="27"/>
                <c:pt idx="0">
                  <c:v>45727</c:v>
                </c:pt>
                <c:pt idx="1">
                  <c:v>45728</c:v>
                </c:pt>
                <c:pt idx="2">
                  <c:v>45729</c:v>
                </c:pt>
                <c:pt idx="3">
                  <c:v>45730</c:v>
                </c:pt>
                <c:pt idx="4">
                  <c:v>45731</c:v>
                </c:pt>
                <c:pt idx="5">
                  <c:v>45732</c:v>
                </c:pt>
                <c:pt idx="6">
                  <c:v>45733</c:v>
                </c:pt>
                <c:pt idx="7">
                  <c:v>45734</c:v>
                </c:pt>
                <c:pt idx="8">
                  <c:v>45735</c:v>
                </c:pt>
                <c:pt idx="9">
                  <c:v>45736</c:v>
                </c:pt>
                <c:pt idx="10">
                  <c:v>45737</c:v>
                </c:pt>
                <c:pt idx="11">
                  <c:v>45738</c:v>
                </c:pt>
                <c:pt idx="12">
                  <c:v>45739</c:v>
                </c:pt>
                <c:pt idx="13">
                  <c:v>45740</c:v>
                </c:pt>
                <c:pt idx="14">
                  <c:v>45741</c:v>
                </c:pt>
                <c:pt idx="15">
                  <c:v>45742</c:v>
                </c:pt>
                <c:pt idx="16">
                  <c:v>45743</c:v>
                </c:pt>
                <c:pt idx="17">
                  <c:v>45744</c:v>
                </c:pt>
                <c:pt idx="18">
                  <c:v>45745</c:v>
                </c:pt>
                <c:pt idx="19">
                  <c:v>45746</c:v>
                </c:pt>
                <c:pt idx="20">
                  <c:v>45747</c:v>
                </c:pt>
                <c:pt idx="21">
                  <c:v>45748</c:v>
                </c:pt>
                <c:pt idx="22">
                  <c:v>45749</c:v>
                </c:pt>
                <c:pt idx="23">
                  <c:v>45750</c:v>
                </c:pt>
                <c:pt idx="24">
                  <c:v>45751</c:v>
                </c:pt>
                <c:pt idx="25">
                  <c:v>45752</c:v>
                </c:pt>
                <c:pt idx="26">
                  <c:v>45753</c:v>
                </c:pt>
              </c:numCache>
            </c:numRef>
          </c:cat>
          <c:val>
            <c:numRef>
              <c:f>Burndown!$B$2:$B$28</c:f>
              <c:numCache>
                <c:formatCode>General</c:formatCode>
                <c:ptCount val="27"/>
                <c:pt idx="0">
                  <c:v>39</c:v>
                </c:pt>
                <c:pt idx="1">
                  <c:v>39</c:v>
                </c:pt>
                <c:pt idx="2">
                  <c:v>39</c:v>
                </c:pt>
                <c:pt idx="3">
                  <c:v>39</c:v>
                </c:pt>
                <c:pt idx="4">
                  <c:v>34</c:v>
                </c:pt>
                <c:pt idx="5">
                  <c:v>34</c:v>
                </c:pt>
                <c:pt idx="6">
                  <c:v>34</c:v>
                </c:pt>
                <c:pt idx="7">
                  <c:v>34</c:v>
                </c:pt>
                <c:pt idx="8">
                  <c:v>34</c:v>
                </c:pt>
                <c:pt idx="9">
                  <c:v>34</c:v>
                </c:pt>
                <c:pt idx="10">
                  <c:v>34</c:v>
                </c:pt>
                <c:pt idx="11">
                  <c:v>34</c:v>
                </c:pt>
                <c:pt idx="12">
                  <c:v>34</c:v>
                </c:pt>
                <c:pt idx="13">
                  <c:v>29</c:v>
                </c:pt>
                <c:pt idx="14">
                  <c:v>21</c:v>
                </c:pt>
                <c:pt idx="15">
                  <c:v>21</c:v>
                </c:pt>
                <c:pt idx="16">
                  <c:v>21</c:v>
                </c:pt>
                <c:pt idx="17">
                  <c:v>21</c:v>
                </c:pt>
                <c:pt idx="18">
                  <c:v>21</c:v>
                </c:pt>
                <c:pt idx="19">
                  <c:v>21</c:v>
                </c:pt>
                <c:pt idx="20">
                  <c:v>21</c:v>
                </c:pt>
                <c:pt idx="21">
                  <c:v>11</c:v>
                </c:pt>
                <c:pt idx="22">
                  <c:v>11</c:v>
                </c:pt>
                <c:pt idx="23">
                  <c:v>9</c:v>
                </c:pt>
                <c:pt idx="24">
                  <c:v>9</c:v>
                </c:pt>
                <c:pt idx="25">
                  <c:v>1</c:v>
                </c:pt>
                <c:pt idx="26">
                  <c:v>1</c:v>
                </c:pt>
              </c:numCache>
            </c:numRef>
          </c:val>
          <c:smooth val="0"/>
          <c:extLst>
            <c:ext xmlns:c16="http://schemas.microsoft.com/office/drawing/2014/chart" uri="{C3380CC4-5D6E-409C-BE32-E72D297353CC}">
              <c16:uniqueId val="{00000000-1DDF-4BF7-9A2A-30A5672C0E8C}"/>
            </c:ext>
          </c:extLst>
        </c:ser>
        <c:dLbls>
          <c:showLegendKey val="0"/>
          <c:showVal val="0"/>
          <c:showCatName val="0"/>
          <c:showSerName val="0"/>
          <c:showPercent val="0"/>
          <c:showBubbleSize val="0"/>
        </c:dLbls>
        <c:marker val="1"/>
        <c:smooth val="0"/>
        <c:axId val="901567495"/>
        <c:axId val="901570055"/>
      </c:lineChart>
      <c:dateAx>
        <c:axId val="9015674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1570055"/>
        <c:crosses val="autoZero"/>
        <c:auto val="1"/>
        <c:lblOffset val="100"/>
        <c:baseTimeUnit val="days"/>
      </c:dateAx>
      <c:valAx>
        <c:axId val="9015700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15674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08297d08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08297d08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02DB28E9-150F-8D4C-311E-1D339F4EFB3B}"/>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4A3FFCB8-F58B-4310-7778-06FE7F0B10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D866305-71F3-702B-CC10-90B4C668A7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459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8F183F40-6B35-D178-3799-DD1CDAA1B83D}"/>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6EF2AC3A-69A5-EA72-6EB1-E5A396C8A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B2A754D3-E29F-9E98-B058-361452212E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9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159f37e880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159f37e880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B8F92AFD-4BC8-8195-F339-8CC756D5EFCA}"/>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34BE4703-75A8-3230-9804-1D01ECBE9C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527A670-154F-160C-806D-9F70D164CF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87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E21553C3-5ABD-56C3-F386-33495D6DDA8D}"/>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FBE44293-A2A4-0454-1496-A637D6D2DB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C3DA9F33-6954-E8E3-AC2D-028704CA98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456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2FB467CC-621A-0EC7-2EA3-D2F2C03C2EE2}"/>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E761F4C3-9785-A9DC-54F5-3B53D77AA5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24E299F4-DCC4-483C-8F15-6FD30BED24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22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BC23BDBA-62B3-AE4F-AC87-AE65F8394DDF}"/>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E7F58A32-EECA-4FFA-5C03-6BA494791D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8AA740AC-F814-C816-D3C5-D21A77821A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169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CEECD107-F9D6-D4F8-8439-D7E490B70CC8}"/>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BC1922E0-2E5C-6906-0012-1BF92C4537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8D954CBD-EB79-3FB2-E34C-80397B6724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391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71440A93-4498-B030-E870-32E1215D878A}"/>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B22EF283-8AA4-9F95-D67A-EB7BFE0CF8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5CEB4AAF-F0FC-5EBD-B29E-1C322EE7AC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170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70D9CFF2-7E36-68F1-AD2F-EAAAE46C127F}"/>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6175F721-5210-0384-C6F9-D5BCC4245C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31BF7D9-AC73-EBDF-27E9-A50A40671B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Sprint burndown was completed as shown above. The total sprint commitment was 45 total story points. All issues in the sprint were completed.</a:t>
            </a:r>
          </a:p>
        </p:txBody>
      </p:sp>
    </p:spTree>
    <p:extLst>
      <p:ext uri="{BB962C8B-B14F-4D97-AF65-F5344CB8AC3E}">
        <p14:creationId xmlns:p14="http://schemas.microsoft.com/office/powerpoint/2010/main" val="227254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fdee14d4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fdee14d4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39BB979C-D147-0B29-9D44-D4E3FCC04019}"/>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518BC496-0BCC-8B19-575C-FA0DDD1B4E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D339300-AA74-5E01-1FF2-0255607399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86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D232BFB7-E5D7-9FB5-736D-C7697C299A98}"/>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36EBE6B3-B63F-A6A4-2ACB-E1721AE513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03EB9730-292A-DBC5-2EFA-0D709C948B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542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C8627875-5230-4ED7-52C1-A790F90CC775}"/>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59982233-9E26-110B-66F3-139287A8C1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1A7318F4-4708-8C78-E08E-5963D0F2CD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017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22D612C4-865F-8ED3-89DD-589620E9AAB3}"/>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F9F3AB63-B376-EDEA-9674-37FEB2038D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EA0CE0A4-8485-B6A9-DF7D-430EAD3753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969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1C7AFDEC-8B51-9045-FE58-2A466B52760A}"/>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7754628D-4C97-85A0-1F98-73F20CF344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CDDFFA45-665C-8A7A-00D2-EC15686D7D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60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96A062F0-6605-EAA0-D3AE-4AB8DBBBDA8F}"/>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23CF365C-D12F-D199-F62E-6C2DE906A1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1840C1C2-6009-C49E-1216-1C0CB2921D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57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174C452E-CEF0-FEE8-7E17-6FBA21082D09}"/>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A48AC93B-96F5-7187-B85A-B5FA6397C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D5E89994-35FC-8387-C339-4E1542C067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32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53A7B073-53E9-3452-60BB-171A471A4EBC}"/>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8FBEEAB3-3E1B-30F9-CA17-0FD7D9C1A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17173F85-5862-99FD-E004-76113DAEB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56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45298d78e0_0_37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45298d78e0_0_37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fdc8be9f5f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fdc8be9f5f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712bf4b05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31850" y="1477469"/>
            <a:ext cx="6480300" cy="2004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71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844300" y="3564460"/>
            <a:ext cx="5466900" cy="4329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787946" y="239579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321859" y="141549"/>
            <a:ext cx="1254597" cy="1503494"/>
            <a:chOff x="6382288" y="83496"/>
            <a:chExt cx="1287823" cy="1543311"/>
          </a:xfrm>
        </p:grpSpPr>
        <p:sp>
          <p:nvSpPr>
            <p:cNvPr id="14" name="Google Shape;14;p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4"/>
        <p:cNvGrpSpPr/>
        <p:nvPr/>
      </p:nvGrpSpPr>
      <p:grpSpPr>
        <a:xfrm>
          <a:off x="0" y="0"/>
          <a:ext cx="0" cy="0"/>
          <a:chOff x="0" y="0"/>
          <a:chExt cx="0" cy="0"/>
        </a:xfrm>
      </p:grpSpPr>
      <p:sp>
        <p:nvSpPr>
          <p:cNvPr id="125" name="Google Shape;125;p1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txBox="1">
            <a:spLocks noGrp="1"/>
          </p:cNvSpPr>
          <p:nvPr>
            <p:ph type="title" hasCustomPrompt="1"/>
          </p:nvPr>
        </p:nvSpPr>
        <p:spPr>
          <a:xfrm>
            <a:off x="1961850" y="1807582"/>
            <a:ext cx="5220300" cy="16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27" name="Google Shape;127;p11"/>
          <p:cNvSpPr txBox="1">
            <a:spLocks noGrp="1"/>
          </p:cNvSpPr>
          <p:nvPr>
            <p:ph type="subTitle" idx="1"/>
          </p:nvPr>
        </p:nvSpPr>
        <p:spPr>
          <a:xfrm>
            <a:off x="1961850" y="3568019"/>
            <a:ext cx="5220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Amiko SemiBold"/>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8" name="Google Shape;128;p11"/>
          <p:cNvSpPr/>
          <p:nvPr/>
        </p:nvSpPr>
        <p:spPr>
          <a:xfrm>
            <a:off x="8402137" y="34719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894429" y="318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30" name="Google Shape;130;p11"/>
          <p:cNvGrpSpPr/>
          <p:nvPr/>
        </p:nvGrpSpPr>
        <p:grpSpPr>
          <a:xfrm>
            <a:off x="-537394" y="3098290"/>
            <a:ext cx="1618021" cy="1939016"/>
            <a:chOff x="6382288" y="83496"/>
            <a:chExt cx="1287823" cy="1543311"/>
          </a:xfrm>
        </p:grpSpPr>
        <p:sp>
          <p:nvSpPr>
            <p:cNvPr id="131" name="Google Shape;131;p1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1"/>
          <p:cNvSpPr/>
          <p:nvPr/>
        </p:nvSpPr>
        <p:spPr>
          <a:xfrm rot="-5400000">
            <a:off x="-457796" y="4548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41"/>
        <p:cNvGrpSpPr/>
        <p:nvPr/>
      </p:nvGrpSpPr>
      <p:grpSpPr>
        <a:xfrm>
          <a:off x="0" y="0"/>
          <a:ext cx="0" cy="0"/>
          <a:chOff x="0" y="0"/>
          <a:chExt cx="0" cy="0"/>
        </a:xfrm>
      </p:grpSpPr>
      <p:sp>
        <p:nvSpPr>
          <p:cNvPr id="142" name="Google Shape;142;p1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txBox="1">
            <a:spLocks noGrp="1"/>
          </p:cNvSpPr>
          <p:nvPr>
            <p:ph type="subTitle" idx="1"/>
          </p:nvPr>
        </p:nvSpPr>
        <p:spPr>
          <a:xfrm>
            <a:off x="2376150" y="1566600"/>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4" name="Google Shape;144;p13"/>
          <p:cNvSpPr txBox="1">
            <a:spLocks noGrp="1"/>
          </p:cNvSpPr>
          <p:nvPr>
            <p:ph type="subTitle" idx="2"/>
          </p:nvPr>
        </p:nvSpPr>
        <p:spPr>
          <a:xfrm>
            <a:off x="5029650" y="156480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title" hasCustomPrompt="1"/>
          </p:nvPr>
        </p:nvSpPr>
        <p:spPr>
          <a:xfrm>
            <a:off x="1625850" y="1566600"/>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46" name="Google Shape;146;p13"/>
          <p:cNvSpPr txBox="1">
            <a:spLocks noGrp="1"/>
          </p:cNvSpPr>
          <p:nvPr>
            <p:ph type="title" idx="3"/>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3"/>
          <p:cNvSpPr txBox="1">
            <a:spLocks noGrp="1"/>
          </p:cNvSpPr>
          <p:nvPr>
            <p:ph type="subTitle" idx="4"/>
          </p:nvPr>
        </p:nvSpPr>
        <p:spPr>
          <a:xfrm>
            <a:off x="2376150" y="2534575"/>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8" name="Google Shape;148;p13"/>
          <p:cNvSpPr txBox="1">
            <a:spLocks noGrp="1"/>
          </p:cNvSpPr>
          <p:nvPr>
            <p:ph type="subTitle" idx="5"/>
          </p:nvPr>
        </p:nvSpPr>
        <p:spPr>
          <a:xfrm>
            <a:off x="5029650" y="2532775"/>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6" hasCustomPrompt="1"/>
          </p:nvPr>
        </p:nvSpPr>
        <p:spPr>
          <a:xfrm>
            <a:off x="1625850" y="2534575"/>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50" name="Google Shape;150;p13"/>
          <p:cNvSpPr txBox="1">
            <a:spLocks noGrp="1"/>
          </p:cNvSpPr>
          <p:nvPr>
            <p:ph type="subTitle" idx="7"/>
          </p:nvPr>
        </p:nvSpPr>
        <p:spPr>
          <a:xfrm>
            <a:off x="2376150" y="3502550"/>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51" name="Google Shape;151;p13"/>
          <p:cNvSpPr txBox="1">
            <a:spLocks noGrp="1"/>
          </p:cNvSpPr>
          <p:nvPr>
            <p:ph type="subTitle" idx="8"/>
          </p:nvPr>
        </p:nvSpPr>
        <p:spPr>
          <a:xfrm>
            <a:off x="5029650" y="350075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3"/>
          <p:cNvSpPr txBox="1">
            <a:spLocks noGrp="1"/>
          </p:cNvSpPr>
          <p:nvPr>
            <p:ph type="title" idx="9" hasCustomPrompt="1"/>
          </p:nvPr>
        </p:nvSpPr>
        <p:spPr>
          <a:xfrm>
            <a:off x="1625850" y="3502550"/>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53" name="Google Shape;153;p13"/>
          <p:cNvSpPr/>
          <p:nvPr/>
        </p:nvSpPr>
        <p:spPr>
          <a:xfrm>
            <a:off x="-536738" y="35025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793746" y="5395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55" name="Google Shape;155;p13"/>
          <p:cNvGrpSpPr/>
          <p:nvPr/>
        </p:nvGrpSpPr>
        <p:grpSpPr>
          <a:xfrm>
            <a:off x="7525981" y="3204490"/>
            <a:ext cx="1618021" cy="1939016"/>
            <a:chOff x="6382288" y="83496"/>
            <a:chExt cx="1287823" cy="1543311"/>
          </a:xfrm>
        </p:grpSpPr>
        <p:sp>
          <p:nvSpPr>
            <p:cNvPr id="156" name="Google Shape;156;p1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p:nvPr/>
        </p:nvSpPr>
        <p:spPr>
          <a:xfrm rot="-5400000">
            <a:off x="8588779" y="9269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65"/>
        <p:cNvGrpSpPr/>
        <p:nvPr/>
      </p:nvGrpSpPr>
      <p:grpSpPr>
        <a:xfrm>
          <a:off x="0" y="0"/>
          <a:ext cx="0" cy="0"/>
          <a:chOff x="0" y="0"/>
          <a:chExt cx="0" cy="0"/>
        </a:xfrm>
      </p:grpSpPr>
      <p:sp>
        <p:nvSpPr>
          <p:cNvPr id="166" name="Google Shape;166;p1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8" name="Google Shape;168;p14"/>
          <p:cNvSpPr/>
          <p:nvPr/>
        </p:nvSpPr>
        <p:spPr>
          <a:xfrm rot="-5400000">
            <a:off x="8106729" y="37528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886663" y="17890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793746" y="38351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71" name="Google Shape;171;p14"/>
          <p:cNvGrpSpPr/>
          <p:nvPr/>
        </p:nvGrpSpPr>
        <p:grpSpPr>
          <a:xfrm>
            <a:off x="8430781" y="147690"/>
            <a:ext cx="1618021" cy="1939016"/>
            <a:chOff x="6382288" y="83496"/>
            <a:chExt cx="1287823" cy="1543311"/>
          </a:xfrm>
        </p:grpSpPr>
        <p:sp>
          <p:nvSpPr>
            <p:cNvPr id="172" name="Google Shape;172;p1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80"/>
        <p:cNvGrpSpPr/>
        <p:nvPr/>
      </p:nvGrpSpPr>
      <p:grpSpPr>
        <a:xfrm>
          <a:off x="0" y="0"/>
          <a:ext cx="0" cy="0"/>
          <a:chOff x="0" y="0"/>
          <a:chExt cx="0" cy="0"/>
        </a:xfrm>
      </p:grpSpPr>
      <p:sp>
        <p:nvSpPr>
          <p:cNvPr id="181" name="Google Shape;181;p1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15"/>
          <p:cNvSpPr/>
          <p:nvPr/>
        </p:nvSpPr>
        <p:spPr>
          <a:xfrm rot="-5400000">
            <a:off x="3763329" y="42959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781087" y="-102580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1143671" y="2304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86" name="Google Shape;186;p15"/>
          <p:cNvGrpSpPr/>
          <p:nvPr/>
        </p:nvGrpSpPr>
        <p:grpSpPr>
          <a:xfrm>
            <a:off x="8430856" y="1877615"/>
            <a:ext cx="1618021" cy="1939016"/>
            <a:chOff x="6382288" y="83496"/>
            <a:chExt cx="1287823" cy="1543311"/>
          </a:xfrm>
        </p:grpSpPr>
        <p:sp>
          <p:nvSpPr>
            <p:cNvPr id="187" name="Google Shape;187;p1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14">
    <p:spTree>
      <p:nvGrpSpPr>
        <p:cNvPr id="1" name="Shape 195"/>
        <p:cNvGrpSpPr/>
        <p:nvPr/>
      </p:nvGrpSpPr>
      <p:grpSpPr>
        <a:xfrm>
          <a:off x="0" y="0"/>
          <a:ext cx="0" cy="0"/>
          <a:chOff x="0" y="0"/>
          <a:chExt cx="0" cy="0"/>
        </a:xfrm>
      </p:grpSpPr>
      <p:sp>
        <p:nvSpPr>
          <p:cNvPr id="196" name="Google Shape;196;p1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741863" y="1192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rot="-5400000">
            <a:off x="-163746" y="36680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txBox="1">
            <a:spLocks noGrp="1"/>
          </p:cNvSpPr>
          <p:nvPr>
            <p:ph type="subTitle" idx="1"/>
          </p:nvPr>
        </p:nvSpPr>
        <p:spPr>
          <a:xfrm>
            <a:off x="713225" y="1240825"/>
            <a:ext cx="3858900" cy="208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0" name="Google Shape;200;p16"/>
          <p:cNvSpPr txBox="1">
            <a:spLocks noGrp="1"/>
          </p:cNvSpPr>
          <p:nvPr>
            <p:ph type="title"/>
          </p:nvPr>
        </p:nvSpPr>
        <p:spPr>
          <a:xfrm>
            <a:off x="713225" y="3329950"/>
            <a:ext cx="38589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000"/>
              <a:buNone/>
              <a:defRPr sz="2400"/>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201" name="Google Shape;201;p16"/>
          <p:cNvSpPr>
            <a:spLocks noGrp="1"/>
          </p:cNvSpPr>
          <p:nvPr>
            <p:ph type="pic" idx="2"/>
          </p:nvPr>
        </p:nvSpPr>
        <p:spPr>
          <a:xfrm>
            <a:off x="5060450" y="975450"/>
            <a:ext cx="2912700" cy="31926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02"/>
        <p:cNvGrpSpPr/>
        <p:nvPr/>
      </p:nvGrpSpPr>
      <p:grpSpPr>
        <a:xfrm>
          <a:off x="0" y="0"/>
          <a:ext cx="0" cy="0"/>
          <a:chOff x="0" y="0"/>
          <a:chExt cx="0" cy="0"/>
        </a:xfrm>
      </p:grpSpPr>
      <p:sp>
        <p:nvSpPr>
          <p:cNvPr id="203" name="Google Shape;203;p1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txBox="1">
            <a:spLocks noGrp="1"/>
          </p:cNvSpPr>
          <p:nvPr>
            <p:ph type="subTitle" idx="1"/>
          </p:nvPr>
        </p:nvSpPr>
        <p:spPr>
          <a:xfrm>
            <a:off x="4572006" y="2783098"/>
            <a:ext cx="3828300" cy="7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5" name="Google Shape;205;p17"/>
          <p:cNvSpPr txBox="1">
            <a:spLocks noGrp="1"/>
          </p:cNvSpPr>
          <p:nvPr>
            <p:ph type="title"/>
          </p:nvPr>
        </p:nvSpPr>
        <p:spPr>
          <a:xfrm>
            <a:off x="4572005" y="1569902"/>
            <a:ext cx="3828300" cy="1278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 name="Google Shape;206;p17"/>
          <p:cNvSpPr/>
          <p:nvPr/>
        </p:nvSpPr>
        <p:spPr>
          <a:xfrm>
            <a:off x="-989938" y="3204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871554" y="-746364"/>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208" name="Google Shape;208;p17"/>
          <p:cNvGrpSpPr/>
          <p:nvPr/>
        </p:nvGrpSpPr>
        <p:grpSpPr>
          <a:xfrm rot="-812777">
            <a:off x="8334966" y="2945620"/>
            <a:ext cx="1618090" cy="1939098"/>
            <a:chOff x="6382288" y="83496"/>
            <a:chExt cx="1287823" cy="1543311"/>
          </a:xfrm>
        </p:grpSpPr>
        <p:sp>
          <p:nvSpPr>
            <p:cNvPr id="209" name="Google Shape;209;p1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7"/>
          <p:cNvSpPr/>
          <p:nvPr/>
        </p:nvSpPr>
        <p:spPr>
          <a:xfrm rot="-5400000">
            <a:off x="5663654" y="40580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218"/>
        <p:cNvGrpSpPr/>
        <p:nvPr/>
      </p:nvGrpSpPr>
      <p:grpSpPr>
        <a:xfrm>
          <a:off x="0" y="0"/>
          <a:ext cx="0" cy="0"/>
          <a:chOff x="0" y="0"/>
          <a:chExt cx="0" cy="0"/>
        </a:xfrm>
      </p:grpSpPr>
      <p:sp>
        <p:nvSpPr>
          <p:cNvPr id="219" name="Google Shape;219;p1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txBox="1">
            <a:spLocks noGrp="1"/>
          </p:cNvSpPr>
          <p:nvPr>
            <p:ph type="subTitle" idx="1"/>
          </p:nvPr>
        </p:nvSpPr>
        <p:spPr>
          <a:xfrm>
            <a:off x="2115450" y="3142300"/>
            <a:ext cx="4913100" cy="8013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21" name="Google Shape;221;p18"/>
          <p:cNvSpPr txBox="1">
            <a:spLocks noGrp="1"/>
          </p:cNvSpPr>
          <p:nvPr>
            <p:ph type="title"/>
          </p:nvPr>
        </p:nvSpPr>
        <p:spPr>
          <a:xfrm>
            <a:off x="2115450" y="1580900"/>
            <a:ext cx="4913100" cy="140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2" name="Google Shape;222;p18"/>
          <p:cNvSpPr/>
          <p:nvPr/>
        </p:nvSpPr>
        <p:spPr>
          <a:xfrm>
            <a:off x="8334162" y="8549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8145129" y="3458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18"/>
          <p:cNvGrpSpPr/>
          <p:nvPr/>
        </p:nvGrpSpPr>
        <p:grpSpPr>
          <a:xfrm>
            <a:off x="-484507" y="539490"/>
            <a:ext cx="1618021" cy="1939016"/>
            <a:chOff x="6382288" y="83496"/>
            <a:chExt cx="1287823" cy="1543311"/>
          </a:xfrm>
        </p:grpSpPr>
        <p:sp>
          <p:nvSpPr>
            <p:cNvPr id="225" name="Google Shape;225;p1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8"/>
          <p:cNvSpPr/>
          <p:nvPr/>
        </p:nvSpPr>
        <p:spPr>
          <a:xfrm rot="-5400000">
            <a:off x="-628833" y="29676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234"/>
        <p:cNvGrpSpPr/>
        <p:nvPr/>
      </p:nvGrpSpPr>
      <p:grpSpPr>
        <a:xfrm>
          <a:off x="0" y="0"/>
          <a:ext cx="0" cy="0"/>
          <a:chOff x="0" y="0"/>
          <a:chExt cx="0" cy="0"/>
        </a:xfrm>
      </p:grpSpPr>
      <p:sp>
        <p:nvSpPr>
          <p:cNvPr id="235" name="Google Shape;235;p1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txBox="1">
            <a:spLocks noGrp="1"/>
          </p:cNvSpPr>
          <p:nvPr>
            <p:ph type="body" idx="1"/>
          </p:nvPr>
        </p:nvSpPr>
        <p:spPr>
          <a:xfrm>
            <a:off x="1261050" y="1109525"/>
            <a:ext cx="6621900" cy="129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37" name="Google Shape;237;p19"/>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19"/>
          <p:cNvSpPr/>
          <p:nvPr/>
        </p:nvSpPr>
        <p:spPr>
          <a:xfrm>
            <a:off x="8402137" y="-537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603921" y="39968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_1_1_1_1">
    <p:spTree>
      <p:nvGrpSpPr>
        <p:cNvPr id="1" name="Shape 240"/>
        <p:cNvGrpSpPr/>
        <p:nvPr/>
      </p:nvGrpSpPr>
      <p:grpSpPr>
        <a:xfrm>
          <a:off x="0" y="0"/>
          <a:ext cx="0" cy="0"/>
          <a:chOff x="0" y="0"/>
          <a:chExt cx="0" cy="0"/>
        </a:xfrm>
      </p:grpSpPr>
      <p:sp>
        <p:nvSpPr>
          <p:cNvPr id="241" name="Google Shape;241;p2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8270629" y="32423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243" name="Google Shape;243;p20"/>
          <p:cNvGrpSpPr/>
          <p:nvPr/>
        </p:nvGrpSpPr>
        <p:grpSpPr>
          <a:xfrm>
            <a:off x="-904794" y="1398990"/>
            <a:ext cx="1618021" cy="1939016"/>
            <a:chOff x="6382288" y="83496"/>
            <a:chExt cx="1287823" cy="1543311"/>
          </a:xfrm>
        </p:grpSpPr>
        <p:sp>
          <p:nvSpPr>
            <p:cNvPr id="244" name="Google Shape;244;p2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20"/>
          <p:cNvSpPr/>
          <p:nvPr/>
        </p:nvSpPr>
        <p:spPr>
          <a:xfrm rot="-5400000">
            <a:off x="8688579" y="1098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302688" y="40282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rot="-5400000">
            <a:off x="1595229" y="-10329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txBox="1">
            <a:spLocks noGrp="1"/>
          </p:cNvSpPr>
          <p:nvPr>
            <p:ph type="body" idx="1"/>
          </p:nvPr>
        </p:nvSpPr>
        <p:spPr>
          <a:xfrm>
            <a:off x="4279225" y="3055750"/>
            <a:ext cx="4151700" cy="857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56" name="Google Shape;256;p20"/>
          <p:cNvSpPr txBox="1">
            <a:spLocks noGrp="1"/>
          </p:cNvSpPr>
          <p:nvPr>
            <p:ph type="title"/>
          </p:nvPr>
        </p:nvSpPr>
        <p:spPr>
          <a:xfrm>
            <a:off x="4279225" y="1230350"/>
            <a:ext cx="4151700" cy="1825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0"/>
          <p:cNvSpPr>
            <a:spLocks noGrp="1"/>
          </p:cNvSpPr>
          <p:nvPr>
            <p:ph type="pic" idx="2"/>
          </p:nvPr>
        </p:nvSpPr>
        <p:spPr>
          <a:xfrm>
            <a:off x="918925" y="975450"/>
            <a:ext cx="2912700" cy="31926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flipH="1">
            <a:off x="3687775" y="2767900"/>
            <a:ext cx="4743000" cy="912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flipH="1">
            <a:off x="5603113" y="1776715"/>
            <a:ext cx="912300" cy="912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3687775" y="3759104"/>
            <a:ext cx="4743000" cy="429900"/>
          </a:xfrm>
          <a:prstGeom prst="rect">
            <a:avLst/>
          </a:prstGeom>
          <a:solidFill>
            <a:schemeClr val="lt2"/>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Amiko SemiBold"/>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 name="Google Shape;27;p3"/>
          <p:cNvSpPr/>
          <p:nvPr/>
        </p:nvSpPr>
        <p:spPr>
          <a:xfrm>
            <a:off x="-650463" y="949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a:off x="-729421" y="20257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58"/>
        <p:cNvGrpSpPr/>
        <p:nvPr/>
      </p:nvGrpSpPr>
      <p:grpSpPr>
        <a:xfrm>
          <a:off x="0" y="0"/>
          <a:ext cx="0" cy="0"/>
          <a:chOff x="0" y="0"/>
          <a:chExt cx="0" cy="0"/>
        </a:xfrm>
      </p:grpSpPr>
      <p:sp>
        <p:nvSpPr>
          <p:cNvPr id="259" name="Google Shape;259;p2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txBox="1">
            <a:spLocks noGrp="1"/>
          </p:cNvSpPr>
          <p:nvPr>
            <p:ph type="subTitle" idx="1"/>
          </p:nvPr>
        </p:nvSpPr>
        <p:spPr>
          <a:xfrm>
            <a:off x="1123650" y="3720519"/>
            <a:ext cx="6896700" cy="59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61" name="Google Shape;261;p21"/>
          <p:cNvSpPr txBox="1">
            <a:spLocks noGrp="1"/>
          </p:cNvSpPr>
          <p:nvPr>
            <p:ph type="title"/>
          </p:nvPr>
        </p:nvSpPr>
        <p:spPr>
          <a:xfrm>
            <a:off x="1123650" y="3037094"/>
            <a:ext cx="6896700" cy="683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2" name="Google Shape;262;p21"/>
          <p:cNvSpPr/>
          <p:nvPr/>
        </p:nvSpPr>
        <p:spPr>
          <a:xfrm>
            <a:off x="8144212" y="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8020354" y="306768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21"/>
          <p:cNvGrpSpPr/>
          <p:nvPr/>
        </p:nvGrpSpPr>
        <p:grpSpPr>
          <a:xfrm>
            <a:off x="-629119" y="3395815"/>
            <a:ext cx="1618021" cy="1939016"/>
            <a:chOff x="6382288" y="83496"/>
            <a:chExt cx="1287823" cy="1543311"/>
          </a:xfrm>
        </p:grpSpPr>
        <p:sp>
          <p:nvSpPr>
            <p:cNvPr id="265" name="Google Shape;265;p2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rot="-5400000">
            <a:off x="-729421" y="3949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CUSTOM_22">
    <p:spTree>
      <p:nvGrpSpPr>
        <p:cNvPr id="1" name="Shape 274"/>
        <p:cNvGrpSpPr/>
        <p:nvPr/>
      </p:nvGrpSpPr>
      <p:grpSpPr>
        <a:xfrm>
          <a:off x="0" y="0"/>
          <a:ext cx="0" cy="0"/>
          <a:chOff x="0" y="0"/>
          <a:chExt cx="0" cy="0"/>
        </a:xfrm>
      </p:grpSpPr>
      <p:sp>
        <p:nvSpPr>
          <p:cNvPr id="275" name="Google Shape;275;p2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txBox="1">
            <a:spLocks noGrp="1"/>
          </p:cNvSpPr>
          <p:nvPr>
            <p:ph type="subTitle" idx="1"/>
          </p:nvPr>
        </p:nvSpPr>
        <p:spPr>
          <a:xfrm>
            <a:off x="1861531" y="2674500"/>
            <a:ext cx="3103500" cy="107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77" name="Google Shape;277;p22"/>
          <p:cNvSpPr txBox="1">
            <a:spLocks noGrp="1"/>
          </p:cNvSpPr>
          <p:nvPr>
            <p:ph type="title"/>
          </p:nvPr>
        </p:nvSpPr>
        <p:spPr>
          <a:xfrm>
            <a:off x="1861531" y="1395600"/>
            <a:ext cx="3103500" cy="1278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8" name="Google Shape;278;p22"/>
          <p:cNvSpPr/>
          <p:nvPr/>
        </p:nvSpPr>
        <p:spPr>
          <a:xfrm>
            <a:off x="8178437" y="539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860921" y="153704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2"/>
          <p:cNvGrpSpPr/>
          <p:nvPr/>
        </p:nvGrpSpPr>
        <p:grpSpPr>
          <a:xfrm>
            <a:off x="-312894" y="-729960"/>
            <a:ext cx="1618021" cy="1939016"/>
            <a:chOff x="6382288" y="83496"/>
            <a:chExt cx="1287823" cy="1543311"/>
          </a:xfrm>
        </p:grpSpPr>
        <p:sp>
          <p:nvSpPr>
            <p:cNvPr id="281" name="Google Shape;281;p2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2"/>
          <p:cNvSpPr/>
          <p:nvPr/>
        </p:nvSpPr>
        <p:spPr>
          <a:xfrm rot="-5400000">
            <a:off x="-351846" y="39576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2"/>
          <p:cNvGrpSpPr/>
          <p:nvPr/>
        </p:nvGrpSpPr>
        <p:grpSpPr>
          <a:xfrm>
            <a:off x="8178431" y="3499603"/>
            <a:ext cx="1618021" cy="1939016"/>
            <a:chOff x="6382288" y="83496"/>
            <a:chExt cx="1287823" cy="1543311"/>
          </a:xfrm>
        </p:grpSpPr>
        <p:sp>
          <p:nvSpPr>
            <p:cNvPr id="291" name="Google Shape;291;p2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17">
    <p:spTree>
      <p:nvGrpSpPr>
        <p:cNvPr id="1" name="Shape 299"/>
        <p:cNvGrpSpPr/>
        <p:nvPr/>
      </p:nvGrpSpPr>
      <p:grpSpPr>
        <a:xfrm>
          <a:off x="0" y="0"/>
          <a:ext cx="0" cy="0"/>
          <a:chOff x="0" y="0"/>
          <a:chExt cx="0" cy="0"/>
        </a:xfrm>
      </p:grpSpPr>
      <p:sp>
        <p:nvSpPr>
          <p:cNvPr id="300" name="Google Shape;300;p2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2" name="Google Shape;302;p23"/>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23"/>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3"/>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5" name="Google Shape;305;p23"/>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6" name="Google Shape;306;p23"/>
          <p:cNvSpPr/>
          <p:nvPr/>
        </p:nvSpPr>
        <p:spPr>
          <a:xfrm>
            <a:off x="-680363" y="6582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80383" y="38657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308" name="Google Shape;308;p23"/>
          <p:cNvGrpSpPr/>
          <p:nvPr/>
        </p:nvGrpSpPr>
        <p:grpSpPr>
          <a:xfrm rot="3734386">
            <a:off x="7665682" y="3992731"/>
            <a:ext cx="1618030" cy="1939027"/>
            <a:chOff x="6382288" y="83496"/>
            <a:chExt cx="1287823" cy="1543311"/>
          </a:xfrm>
        </p:grpSpPr>
        <p:sp>
          <p:nvSpPr>
            <p:cNvPr id="309" name="Google Shape;309;p2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3"/>
          <p:cNvSpPr/>
          <p:nvPr/>
        </p:nvSpPr>
        <p:spPr>
          <a:xfrm rot="-5400000">
            <a:off x="8526679" y="-4934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7_1">
    <p:spTree>
      <p:nvGrpSpPr>
        <p:cNvPr id="1" name="Shape 318"/>
        <p:cNvGrpSpPr/>
        <p:nvPr/>
      </p:nvGrpSpPr>
      <p:grpSpPr>
        <a:xfrm>
          <a:off x="0" y="0"/>
          <a:ext cx="0" cy="0"/>
          <a:chOff x="0" y="0"/>
          <a:chExt cx="0" cy="0"/>
        </a:xfrm>
      </p:grpSpPr>
      <p:sp>
        <p:nvSpPr>
          <p:cNvPr id="319" name="Google Shape;319;p2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txBox="1">
            <a:spLocks noGrp="1"/>
          </p:cNvSpPr>
          <p:nvPr>
            <p:ph type="body" idx="1"/>
          </p:nvPr>
        </p:nvSpPr>
        <p:spPr>
          <a:xfrm>
            <a:off x="964838" y="1414325"/>
            <a:ext cx="3495900" cy="272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1" name="Google Shape;321;p2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2" name="Google Shape;322;p24"/>
          <p:cNvSpPr txBox="1">
            <a:spLocks noGrp="1"/>
          </p:cNvSpPr>
          <p:nvPr>
            <p:ph type="body" idx="2"/>
          </p:nvPr>
        </p:nvSpPr>
        <p:spPr>
          <a:xfrm>
            <a:off x="4683262" y="1414325"/>
            <a:ext cx="3495900" cy="272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3" name="Google Shape;323;p24"/>
          <p:cNvSpPr/>
          <p:nvPr/>
        </p:nvSpPr>
        <p:spPr>
          <a:xfrm>
            <a:off x="-450788" y="3816772"/>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8265767" y="670573"/>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24"/>
          <p:cNvSpPr/>
          <p:nvPr/>
        </p:nvSpPr>
        <p:spPr>
          <a:xfrm rot="-5400000">
            <a:off x="8094729" y="35664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326"/>
        <p:cNvGrpSpPr/>
        <p:nvPr/>
      </p:nvGrpSpPr>
      <p:grpSpPr>
        <a:xfrm>
          <a:off x="0" y="0"/>
          <a:ext cx="0" cy="0"/>
          <a:chOff x="0" y="0"/>
          <a:chExt cx="0" cy="0"/>
        </a:xfrm>
      </p:grpSpPr>
      <p:sp>
        <p:nvSpPr>
          <p:cNvPr id="327" name="Google Shape;327;p2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txBox="1">
            <a:spLocks noGrp="1"/>
          </p:cNvSpPr>
          <p:nvPr>
            <p:ph type="subTitle" idx="1"/>
          </p:nvPr>
        </p:nvSpPr>
        <p:spPr>
          <a:xfrm>
            <a:off x="71322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29" name="Google Shape;329;p25"/>
          <p:cNvSpPr txBox="1">
            <a:spLocks noGrp="1"/>
          </p:cNvSpPr>
          <p:nvPr>
            <p:ph type="subTitle" idx="2"/>
          </p:nvPr>
        </p:nvSpPr>
        <p:spPr>
          <a:xfrm>
            <a:off x="71322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5"/>
          <p:cNvSpPr txBox="1">
            <a:spLocks noGrp="1"/>
          </p:cNvSpPr>
          <p:nvPr>
            <p:ph type="subTitle" idx="3"/>
          </p:nvPr>
        </p:nvSpPr>
        <p:spPr>
          <a:xfrm>
            <a:off x="328464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5"/>
          <p:cNvSpPr txBox="1">
            <a:spLocks noGrp="1"/>
          </p:cNvSpPr>
          <p:nvPr>
            <p:ph type="subTitle" idx="4"/>
          </p:nvPr>
        </p:nvSpPr>
        <p:spPr>
          <a:xfrm>
            <a:off x="585606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2" name="Google Shape;332;p2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3" name="Google Shape;333;p25"/>
          <p:cNvSpPr txBox="1">
            <a:spLocks noGrp="1"/>
          </p:cNvSpPr>
          <p:nvPr>
            <p:ph type="subTitle" idx="5"/>
          </p:nvPr>
        </p:nvSpPr>
        <p:spPr>
          <a:xfrm>
            <a:off x="328464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4" name="Google Shape;334;p25"/>
          <p:cNvSpPr txBox="1">
            <a:spLocks noGrp="1"/>
          </p:cNvSpPr>
          <p:nvPr>
            <p:ph type="subTitle" idx="6"/>
          </p:nvPr>
        </p:nvSpPr>
        <p:spPr>
          <a:xfrm>
            <a:off x="585606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5" name="Google Shape;335;p25"/>
          <p:cNvSpPr/>
          <p:nvPr/>
        </p:nvSpPr>
        <p:spPr>
          <a:xfrm>
            <a:off x="-680363" y="6582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416883" y="36488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337" name="Google Shape;337;p25"/>
          <p:cNvGrpSpPr/>
          <p:nvPr/>
        </p:nvGrpSpPr>
        <p:grpSpPr>
          <a:xfrm rot="3734386">
            <a:off x="7506932" y="3629906"/>
            <a:ext cx="1618030" cy="1939027"/>
            <a:chOff x="6382288" y="83496"/>
            <a:chExt cx="1287823" cy="1543311"/>
          </a:xfrm>
        </p:grpSpPr>
        <p:sp>
          <p:nvSpPr>
            <p:cNvPr id="338" name="Google Shape;338;p2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400000">
            <a:off x="8039829" y="-4934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_3">
    <p:spTree>
      <p:nvGrpSpPr>
        <p:cNvPr id="1" name="Shape 347"/>
        <p:cNvGrpSpPr/>
        <p:nvPr/>
      </p:nvGrpSpPr>
      <p:grpSpPr>
        <a:xfrm>
          <a:off x="0" y="0"/>
          <a:ext cx="0" cy="0"/>
          <a:chOff x="0" y="0"/>
          <a:chExt cx="0" cy="0"/>
        </a:xfrm>
      </p:grpSpPr>
      <p:sp>
        <p:nvSpPr>
          <p:cNvPr id="348" name="Google Shape;348;p2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txBox="1">
            <a:spLocks noGrp="1"/>
          </p:cNvSpPr>
          <p:nvPr>
            <p:ph type="subTitle" idx="1"/>
          </p:nvPr>
        </p:nvSpPr>
        <p:spPr>
          <a:xfrm>
            <a:off x="1405800" y="161610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0" name="Google Shape;350;p26"/>
          <p:cNvSpPr txBox="1">
            <a:spLocks noGrp="1"/>
          </p:cNvSpPr>
          <p:nvPr>
            <p:ph type="subTitle" idx="2"/>
          </p:nvPr>
        </p:nvSpPr>
        <p:spPr>
          <a:xfrm>
            <a:off x="5258747" y="161610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1" name="Google Shape;351;p26"/>
          <p:cNvSpPr txBox="1">
            <a:spLocks noGrp="1"/>
          </p:cNvSpPr>
          <p:nvPr>
            <p:ph type="subTitle" idx="3"/>
          </p:nvPr>
        </p:nvSpPr>
        <p:spPr>
          <a:xfrm>
            <a:off x="1405800" y="310515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2" name="Google Shape;352;p26"/>
          <p:cNvSpPr txBox="1">
            <a:spLocks noGrp="1"/>
          </p:cNvSpPr>
          <p:nvPr>
            <p:ph type="subTitle" idx="4"/>
          </p:nvPr>
        </p:nvSpPr>
        <p:spPr>
          <a:xfrm>
            <a:off x="5258749" y="2058923"/>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6"/>
          <p:cNvSpPr txBox="1">
            <a:spLocks noGrp="1"/>
          </p:cNvSpPr>
          <p:nvPr>
            <p:ph type="subTitle" idx="5"/>
          </p:nvPr>
        </p:nvSpPr>
        <p:spPr>
          <a:xfrm>
            <a:off x="1405800" y="3547975"/>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26"/>
          <p:cNvSpPr txBox="1">
            <a:spLocks noGrp="1"/>
          </p:cNvSpPr>
          <p:nvPr>
            <p:ph type="subTitle" idx="6"/>
          </p:nvPr>
        </p:nvSpPr>
        <p:spPr>
          <a:xfrm>
            <a:off x="5258749" y="3547975"/>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6"/>
          <p:cNvSpPr txBox="1">
            <a:spLocks noGrp="1"/>
          </p:cNvSpPr>
          <p:nvPr>
            <p:ph type="subTitle" idx="7"/>
          </p:nvPr>
        </p:nvSpPr>
        <p:spPr>
          <a:xfrm>
            <a:off x="1405800" y="2058923"/>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7" name="Google Shape;357;p26"/>
          <p:cNvSpPr txBox="1">
            <a:spLocks noGrp="1"/>
          </p:cNvSpPr>
          <p:nvPr>
            <p:ph type="subTitle" idx="8"/>
          </p:nvPr>
        </p:nvSpPr>
        <p:spPr>
          <a:xfrm>
            <a:off x="5258747" y="310515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8" name="Google Shape;358;p26"/>
          <p:cNvSpPr/>
          <p:nvPr/>
        </p:nvSpPr>
        <p:spPr>
          <a:xfrm>
            <a:off x="-385238" y="400694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rot="9050306">
            <a:off x="-1235760" y="1475757"/>
            <a:ext cx="1997685" cy="1901131"/>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26"/>
          <p:cNvSpPr/>
          <p:nvPr/>
        </p:nvSpPr>
        <p:spPr>
          <a:xfrm rot="-5400000">
            <a:off x="7744729" y="37566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6"/>
          <p:cNvGrpSpPr/>
          <p:nvPr/>
        </p:nvGrpSpPr>
        <p:grpSpPr>
          <a:xfrm rot="-1537247">
            <a:off x="8166314" y="254513"/>
            <a:ext cx="1618070" cy="1939075"/>
            <a:chOff x="6382288" y="83496"/>
            <a:chExt cx="1287823" cy="1543311"/>
          </a:xfrm>
        </p:grpSpPr>
        <p:sp>
          <p:nvSpPr>
            <p:cNvPr id="362" name="Google Shape;362;p26"/>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CUSTOM_23">
    <p:spTree>
      <p:nvGrpSpPr>
        <p:cNvPr id="1" name="Shape 370"/>
        <p:cNvGrpSpPr/>
        <p:nvPr/>
      </p:nvGrpSpPr>
      <p:grpSpPr>
        <a:xfrm>
          <a:off x="0" y="0"/>
          <a:ext cx="0" cy="0"/>
          <a:chOff x="0" y="0"/>
          <a:chExt cx="0" cy="0"/>
        </a:xfrm>
      </p:grpSpPr>
      <p:sp>
        <p:nvSpPr>
          <p:cNvPr id="371" name="Google Shape;371;p2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txBox="1">
            <a:spLocks noGrp="1"/>
          </p:cNvSpPr>
          <p:nvPr>
            <p:ph type="subTitle" idx="1"/>
          </p:nvPr>
        </p:nvSpPr>
        <p:spPr>
          <a:xfrm>
            <a:off x="2084486" y="201935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3" name="Google Shape;373;p27"/>
          <p:cNvSpPr txBox="1">
            <a:spLocks noGrp="1"/>
          </p:cNvSpPr>
          <p:nvPr>
            <p:ph type="subTitle" idx="2"/>
          </p:nvPr>
        </p:nvSpPr>
        <p:spPr>
          <a:xfrm>
            <a:off x="4725508" y="201935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4" name="Google Shape;374;p27"/>
          <p:cNvSpPr txBox="1">
            <a:spLocks noGrp="1"/>
          </p:cNvSpPr>
          <p:nvPr>
            <p:ph type="subTitle" idx="3"/>
          </p:nvPr>
        </p:nvSpPr>
        <p:spPr>
          <a:xfrm>
            <a:off x="763975"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5" name="Google Shape;375;p27"/>
          <p:cNvSpPr txBox="1">
            <a:spLocks noGrp="1"/>
          </p:cNvSpPr>
          <p:nvPr>
            <p:ph type="subTitle" idx="4"/>
          </p:nvPr>
        </p:nvSpPr>
        <p:spPr>
          <a:xfrm>
            <a:off x="2087600" y="1581138"/>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27"/>
          <p:cNvSpPr txBox="1">
            <a:spLocks noGrp="1"/>
          </p:cNvSpPr>
          <p:nvPr>
            <p:ph type="subTitle" idx="5"/>
          </p:nvPr>
        </p:nvSpPr>
        <p:spPr>
          <a:xfrm>
            <a:off x="4726550" y="1581138"/>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7"/>
          <p:cNvSpPr txBox="1">
            <a:spLocks noGrp="1"/>
          </p:cNvSpPr>
          <p:nvPr>
            <p:ph type="subTitle" idx="6"/>
          </p:nvPr>
        </p:nvSpPr>
        <p:spPr>
          <a:xfrm>
            <a:off x="768125" y="3148581"/>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27"/>
          <p:cNvSpPr txBox="1">
            <a:spLocks noGrp="1"/>
          </p:cNvSpPr>
          <p:nvPr>
            <p:ph type="subTitle" idx="7"/>
          </p:nvPr>
        </p:nvSpPr>
        <p:spPr>
          <a:xfrm>
            <a:off x="3407075" y="3148581"/>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27"/>
          <p:cNvSpPr txBox="1">
            <a:spLocks noGrp="1"/>
          </p:cNvSpPr>
          <p:nvPr>
            <p:ph type="subTitle" idx="8"/>
          </p:nvPr>
        </p:nvSpPr>
        <p:spPr>
          <a:xfrm>
            <a:off x="6046025" y="3148600"/>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7"/>
          <p:cNvSpPr txBox="1">
            <a:spLocks noGrp="1"/>
          </p:cNvSpPr>
          <p:nvPr>
            <p:ph type="subTitle" idx="9"/>
          </p:nvPr>
        </p:nvSpPr>
        <p:spPr>
          <a:xfrm>
            <a:off x="3404997"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1" name="Google Shape;381;p27"/>
          <p:cNvSpPr txBox="1">
            <a:spLocks noGrp="1"/>
          </p:cNvSpPr>
          <p:nvPr>
            <p:ph type="subTitle" idx="13"/>
          </p:nvPr>
        </p:nvSpPr>
        <p:spPr>
          <a:xfrm>
            <a:off x="6046019"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2" name="Google Shape;382;p27"/>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3" name="Google Shape;383;p27"/>
          <p:cNvSpPr/>
          <p:nvPr/>
        </p:nvSpPr>
        <p:spPr>
          <a:xfrm>
            <a:off x="-871188" y="12647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8145129" y="-173314"/>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27"/>
          <p:cNvGrpSpPr/>
          <p:nvPr/>
        </p:nvGrpSpPr>
        <p:grpSpPr>
          <a:xfrm>
            <a:off x="7935206" y="3869990"/>
            <a:ext cx="1618021" cy="1939016"/>
            <a:chOff x="6382288" y="83496"/>
            <a:chExt cx="1287823" cy="1543311"/>
          </a:xfrm>
        </p:grpSpPr>
        <p:sp>
          <p:nvSpPr>
            <p:cNvPr id="386" name="Google Shape;386;p2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7"/>
          <p:cNvSpPr/>
          <p:nvPr/>
        </p:nvSpPr>
        <p:spPr>
          <a:xfrm rot="-5400000">
            <a:off x="-189221" y="41059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27"/>
          <p:cNvGrpSpPr/>
          <p:nvPr/>
        </p:nvGrpSpPr>
        <p:grpSpPr>
          <a:xfrm>
            <a:off x="-354694" y="-969510"/>
            <a:ext cx="1618021" cy="1939016"/>
            <a:chOff x="6382288" y="83496"/>
            <a:chExt cx="1287823" cy="1543311"/>
          </a:xfrm>
        </p:grpSpPr>
        <p:sp>
          <p:nvSpPr>
            <p:cNvPr id="396" name="Google Shape;396;p2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04"/>
        <p:cNvGrpSpPr/>
        <p:nvPr/>
      </p:nvGrpSpPr>
      <p:grpSpPr>
        <a:xfrm>
          <a:off x="0" y="0"/>
          <a:ext cx="0" cy="0"/>
          <a:chOff x="0" y="0"/>
          <a:chExt cx="0" cy="0"/>
        </a:xfrm>
      </p:grpSpPr>
      <p:sp>
        <p:nvSpPr>
          <p:cNvPr id="405" name="Google Shape;405;p2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txBox="1">
            <a:spLocks noGrp="1"/>
          </p:cNvSpPr>
          <p:nvPr>
            <p:ph type="subTitle" idx="1"/>
          </p:nvPr>
        </p:nvSpPr>
        <p:spPr>
          <a:xfrm>
            <a:off x="711275"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7" name="Google Shape;407;p28"/>
          <p:cNvSpPr txBox="1">
            <a:spLocks noGrp="1"/>
          </p:cNvSpPr>
          <p:nvPr>
            <p:ph type="subTitle" idx="2"/>
          </p:nvPr>
        </p:nvSpPr>
        <p:spPr>
          <a:xfrm>
            <a:off x="3400937"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8" name="Google Shape;408;p28"/>
          <p:cNvSpPr txBox="1">
            <a:spLocks noGrp="1"/>
          </p:cNvSpPr>
          <p:nvPr>
            <p:ph type="subTitle" idx="3"/>
          </p:nvPr>
        </p:nvSpPr>
        <p:spPr>
          <a:xfrm>
            <a:off x="6090599"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9" name="Google Shape;409;p28"/>
          <p:cNvSpPr txBox="1">
            <a:spLocks noGrp="1"/>
          </p:cNvSpPr>
          <p:nvPr>
            <p:ph type="subTitle" idx="4"/>
          </p:nvPr>
        </p:nvSpPr>
        <p:spPr>
          <a:xfrm>
            <a:off x="711275"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0" name="Google Shape;410;p28"/>
          <p:cNvSpPr txBox="1">
            <a:spLocks noGrp="1"/>
          </p:cNvSpPr>
          <p:nvPr>
            <p:ph type="subTitle" idx="5"/>
          </p:nvPr>
        </p:nvSpPr>
        <p:spPr>
          <a:xfrm>
            <a:off x="715426" y="20002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28"/>
          <p:cNvSpPr txBox="1">
            <a:spLocks noGrp="1"/>
          </p:cNvSpPr>
          <p:nvPr>
            <p:ph type="subTitle" idx="6"/>
          </p:nvPr>
        </p:nvSpPr>
        <p:spPr>
          <a:xfrm>
            <a:off x="3403016" y="20002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8"/>
          <p:cNvSpPr txBox="1">
            <a:spLocks noGrp="1"/>
          </p:cNvSpPr>
          <p:nvPr>
            <p:ph type="subTitle" idx="7"/>
          </p:nvPr>
        </p:nvSpPr>
        <p:spPr>
          <a:xfrm>
            <a:off x="715426" y="34152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3" name="Google Shape;413;p28"/>
          <p:cNvSpPr txBox="1">
            <a:spLocks noGrp="1"/>
          </p:cNvSpPr>
          <p:nvPr>
            <p:ph type="subTitle" idx="8"/>
          </p:nvPr>
        </p:nvSpPr>
        <p:spPr>
          <a:xfrm>
            <a:off x="3403016" y="34152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8"/>
          <p:cNvSpPr txBox="1">
            <a:spLocks noGrp="1"/>
          </p:cNvSpPr>
          <p:nvPr>
            <p:ph type="subTitle" idx="9"/>
          </p:nvPr>
        </p:nvSpPr>
        <p:spPr>
          <a:xfrm>
            <a:off x="6090606" y="2000244"/>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5" name="Google Shape;415;p28"/>
          <p:cNvSpPr txBox="1">
            <a:spLocks noGrp="1"/>
          </p:cNvSpPr>
          <p:nvPr>
            <p:ph type="subTitle" idx="13"/>
          </p:nvPr>
        </p:nvSpPr>
        <p:spPr>
          <a:xfrm>
            <a:off x="6090606" y="3415300"/>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8"/>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7" name="Google Shape;417;p28"/>
          <p:cNvSpPr txBox="1">
            <a:spLocks noGrp="1"/>
          </p:cNvSpPr>
          <p:nvPr>
            <p:ph type="subTitle" idx="14"/>
          </p:nvPr>
        </p:nvSpPr>
        <p:spPr>
          <a:xfrm>
            <a:off x="3400937"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8" name="Google Shape;418;p28"/>
          <p:cNvSpPr txBox="1">
            <a:spLocks noGrp="1"/>
          </p:cNvSpPr>
          <p:nvPr>
            <p:ph type="subTitle" idx="15"/>
          </p:nvPr>
        </p:nvSpPr>
        <p:spPr>
          <a:xfrm>
            <a:off x="6090599"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9" name="Google Shape;419;p28"/>
          <p:cNvSpPr/>
          <p:nvPr/>
        </p:nvSpPr>
        <p:spPr>
          <a:xfrm>
            <a:off x="-289838" y="-49202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8297379" y="-492027"/>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421" name="Google Shape;421;p28"/>
          <p:cNvGrpSpPr/>
          <p:nvPr/>
        </p:nvGrpSpPr>
        <p:grpSpPr>
          <a:xfrm rot="4115746">
            <a:off x="7132002" y="3889433"/>
            <a:ext cx="1617959" cy="1938942"/>
            <a:chOff x="6382288" y="83496"/>
            <a:chExt cx="1287823" cy="1543311"/>
          </a:xfrm>
        </p:grpSpPr>
        <p:sp>
          <p:nvSpPr>
            <p:cNvPr id="422" name="Google Shape;422;p2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8"/>
          <p:cNvSpPr/>
          <p:nvPr/>
        </p:nvSpPr>
        <p:spPr>
          <a:xfrm rot="-5400000">
            <a:off x="1148854" y="39018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8"/>
          <p:cNvGrpSpPr/>
          <p:nvPr/>
        </p:nvGrpSpPr>
        <p:grpSpPr>
          <a:xfrm>
            <a:off x="-1058032" y="1750440"/>
            <a:ext cx="1618021" cy="1939016"/>
            <a:chOff x="6382288" y="83496"/>
            <a:chExt cx="1287823" cy="1543311"/>
          </a:xfrm>
        </p:grpSpPr>
        <p:sp>
          <p:nvSpPr>
            <p:cNvPr id="432" name="Google Shape;432;p2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440"/>
        <p:cNvGrpSpPr/>
        <p:nvPr/>
      </p:nvGrpSpPr>
      <p:grpSpPr>
        <a:xfrm>
          <a:off x="0" y="0"/>
          <a:ext cx="0" cy="0"/>
          <a:chOff x="0" y="0"/>
          <a:chExt cx="0" cy="0"/>
        </a:xfrm>
      </p:grpSpPr>
      <p:sp>
        <p:nvSpPr>
          <p:cNvPr id="441" name="Google Shape;441;p2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txBox="1">
            <a:spLocks noGrp="1"/>
          </p:cNvSpPr>
          <p:nvPr>
            <p:ph type="subTitle" idx="1"/>
          </p:nvPr>
        </p:nvSpPr>
        <p:spPr>
          <a:xfrm>
            <a:off x="715313" y="13335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3" name="Google Shape;443;p29"/>
          <p:cNvSpPr txBox="1">
            <a:spLocks noGrp="1"/>
          </p:cNvSpPr>
          <p:nvPr>
            <p:ph type="subTitle" idx="2"/>
          </p:nvPr>
        </p:nvSpPr>
        <p:spPr>
          <a:xfrm>
            <a:off x="723487" y="2460175"/>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4" name="Google Shape;444;p29"/>
          <p:cNvSpPr txBox="1">
            <a:spLocks noGrp="1"/>
          </p:cNvSpPr>
          <p:nvPr>
            <p:ph type="subTitle" idx="3"/>
          </p:nvPr>
        </p:nvSpPr>
        <p:spPr>
          <a:xfrm>
            <a:off x="6094637" y="13335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5" name="Google Shape;445;p29"/>
          <p:cNvSpPr txBox="1">
            <a:spLocks noGrp="1"/>
          </p:cNvSpPr>
          <p:nvPr>
            <p:ph type="subTitle" idx="4"/>
          </p:nvPr>
        </p:nvSpPr>
        <p:spPr>
          <a:xfrm>
            <a:off x="715313" y="35868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6" name="Google Shape;446;p29"/>
          <p:cNvSpPr txBox="1">
            <a:spLocks noGrp="1"/>
          </p:cNvSpPr>
          <p:nvPr>
            <p:ph type="subTitle" idx="5"/>
          </p:nvPr>
        </p:nvSpPr>
        <p:spPr>
          <a:xfrm>
            <a:off x="719463" y="16954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29"/>
          <p:cNvSpPr txBox="1">
            <a:spLocks noGrp="1"/>
          </p:cNvSpPr>
          <p:nvPr>
            <p:ph type="subTitle" idx="6"/>
          </p:nvPr>
        </p:nvSpPr>
        <p:spPr>
          <a:xfrm>
            <a:off x="723486" y="2822063"/>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29"/>
          <p:cNvSpPr txBox="1">
            <a:spLocks noGrp="1"/>
          </p:cNvSpPr>
          <p:nvPr>
            <p:ph type="subTitle" idx="7"/>
          </p:nvPr>
        </p:nvSpPr>
        <p:spPr>
          <a:xfrm>
            <a:off x="719463" y="39486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9" name="Google Shape;449;p29"/>
          <p:cNvSpPr txBox="1">
            <a:spLocks noGrp="1"/>
          </p:cNvSpPr>
          <p:nvPr>
            <p:ph type="subTitle" idx="8"/>
          </p:nvPr>
        </p:nvSpPr>
        <p:spPr>
          <a:xfrm>
            <a:off x="6094588" y="2822069"/>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29"/>
          <p:cNvSpPr txBox="1">
            <a:spLocks noGrp="1"/>
          </p:cNvSpPr>
          <p:nvPr>
            <p:ph type="subTitle" idx="9"/>
          </p:nvPr>
        </p:nvSpPr>
        <p:spPr>
          <a:xfrm>
            <a:off x="6094643" y="1695444"/>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29"/>
          <p:cNvSpPr txBox="1">
            <a:spLocks noGrp="1"/>
          </p:cNvSpPr>
          <p:nvPr>
            <p:ph type="subTitle" idx="13"/>
          </p:nvPr>
        </p:nvSpPr>
        <p:spPr>
          <a:xfrm>
            <a:off x="6094643" y="3948700"/>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29"/>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3" name="Google Shape;453;p29"/>
          <p:cNvSpPr txBox="1">
            <a:spLocks noGrp="1"/>
          </p:cNvSpPr>
          <p:nvPr>
            <p:ph type="subTitle" idx="14"/>
          </p:nvPr>
        </p:nvSpPr>
        <p:spPr>
          <a:xfrm>
            <a:off x="6094687" y="2460188"/>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54" name="Google Shape;454;p29"/>
          <p:cNvSpPr txBox="1">
            <a:spLocks noGrp="1"/>
          </p:cNvSpPr>
          <p:nvPr>
            <p:ph type="subTitle" idx="15"/>
          </p:nvPr>
        </p:nvSpPr>
        <p:spPr>
          <a:xfrm>
            <a:off x="6094637" y="35868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55" name="Google Shape;455;p29"/>
          <p:cNvSpPr/>
          <p:nvPr/>
        </p:nvSpPr>
        <p:spPr>
          <a:xfrm>
            <a:off x="-545063" y="37005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879471" y="2238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457" name="Google Shape;457;p29"/>
          <p:cNvGrpSpPr/>
          <p:nvPr/>
        </p:nvGrpSpPr>
        <p:grpSpPr>
          <a:xfrm>
            <a:off x="8205331" y="3189340"/>
            <a:ext cx="1618021" cy="1939016"/>
            <a:chOff x="6382288" y="83496"/>
            <a:chExt cx="1287823" cy="1543311"/>
          </a:xfrm>
        </p:grpSpPr>
        <p:sp>
          <p:nvSpPr>
            <p:cNvPr id="458" name="Google Shape;458;p29"/>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9"/>
          <p:cNvSpPr/>
          <p:nvPr/>
        </p:nvSpPr>
        <p:spPr>
          <a:xfrm rot="-5400000">
            <a:off x="8727517" y="1415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67"/>
        <p:cNvGrpSpPr/>
        <p:nvPr/>
      </p:nvGrpSpPr>
      <p:grpSpPr>
        <a:xfrm>
          <a:off x="0" y="0"/>
          <a:ext cx="0" cy="0"/>
          <a:chOff x="0" y="0"/>
          <a:chExt cx="0" cy="0"/>
        </a:xfrm>
      </p:grpSpPr>
      <p:sp>
        <p:nvSpPr>
          <p:cNvPr id="468" name="Google Shape;468;p3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a:spLocks noGrp="1"/>
          </p:cNvSpPr>
          <p:nvPr>
            <p:ph type="subTitle" idx="1"/>
          </p:nvPr>
        </p:nvSpPr>
        <p:spPr>
          <a:xfrm>
            <a:off x="711425" y="3641250"/>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0" name="Google Shape;470;p30"/>
          <p:cNvSpPr txBox="1">
            <a:spLocks noGrp="1"/>
          </p:cNvSpPr>
          <p:nvPr>
            <p:ph type="subTitle" idx="2"/>
          </p:nvPr>
        </p:nvSpPr>
        <p:spPr>
          <a:xfrm>
            <a:off x="711425" y="1255775"/>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1" name="Google Shape;471;p30"/>
          <p:cNvSpPr txBox="1">
            <a:spLocks noGrp="1"/>
          </p:cNvSpPr>
          <p:nvPr>
            <p:ph type="subTitle" idx="3"/>
          </p:nvPr>
        </p:nvSpPr>
        <p:spPr>
          <a:xfrm>
            <a:off x="711425" y="2448513"/>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2" name="Google Shape;472;p30"/>
          <p:cNvSpPr txBox="1">
            <a:spLocks noGrp="1"/>
          </p:cNvSpPr>
          <p:nvPr>
            <p:ph type="title" hasCustomPrompt="1"/>
          </p:nvPr>
        </p:nvSpPr>
        <p:spPr>
          <a:xfrm>
            <a:off x="7292206" y="2448549"/>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3" name="Google Shape;473;p30"/>
          <p:cNvSpPr txBox="1">
            <a:spLocks noGrp="1"/>
          </p:cNvSpPr>
          <p:nvPr>
            <p:ph type="title" idx="4" hasCustomPrompt="1"/>
          </p:nvPr>
        </p:nvSpPr>
        <p:spPr>
          <a:xfrm>
            <a:off x="7292199" y="3641276"/>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4" name="Google Shape;474;p30"/>
          <p:cNvSpPr txBox="1">
            <a:spLocks noGrp="1"/>
          </p:cNvSpPr>
          <p:nvPr>
            <p:ph type="title" idx="5" hasCustomPrompt="1"/>
          </p:nvPr>
        </p:nvSpPr>
        <p:spPr>
          <a:xfrm>
            <a:off x="7292279" y="1255775"/>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5" name="Google Shape;475;p30"/>
          <p:cNvSpPr txBox="1">
            <a:spLocks noGrp="1"/>
          </p:cNvSpPr>
          <p:nvPr>
            <p:ph type="subTitle" idx="6"/>
          </p:nvPr>
        </p:nvSpPr>
        <p:spPr>
          <a:xfrm>
            <a:off x="713225" y="2833988"/>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 name="Google Shape;476;p30"/>
          <p:cNvSpPr txBox="1">
            <a:spLocks noGrp="1"/>
          </p:cNvSpPr>
          <p:nvPr>
            <p:ph type="subTitle" idx="7"/>
          </p:nvPr>
        </p:nvSpPr>
        <p:spPr>
          <a:xfrm>
            <a:off x="713225" y="4026725"/>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 name="Google Shape;477;p30"/>
          <p:cNvSpPr txBox="1">
            <a:spLocks noGrp="1"/>
          </p:cNvSpPr>
          <p:nvPr>
            <p:ph type="subTitle" idx="8"/>
          </p:nvPr>
        </p:nvSpPr>
        <p:spPr>
          <a:xfrm>
            <a:off x="713225" y="1641250"/>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8" name="Google Shape;478;p30"/>
          <p:cNvSpPr txBox="1">
            <a:spLocks noGrp="1"/>
          </p:cNvSpPr>
          <p:nvPr>
            <p:ph type="title" idx="9"/>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9" name="Google Shape;479;p30"/>
          <p:cNvSpPr/>
          <p:nvPr/>
        </p:nvSpPr>
        <p:spPr>
          <a:xfrm>
            <a:off x="8430787" y="539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8334154" y="319499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30"/>
          <p:cNvGrpSpPr/>
          <p:nvPr/>
        </p:nvGrpSpPr>
        <p:grpSpPr>
          <a:xfrm>
            <a:off x="-904794" y="-532335"/>
            <a:ext cx="1618021" cy="1939016"/>
            <a:chOff x="6382288" y="83496"/>
            <a:chExt cx="1287823" cy="1543311"/>
          </a:xfrm>
        </p:grpSpPr>
        <p:sp>
          <p:nvSpPr>
            <p:cNvPr id="482" name="Google Shape;482;p3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0"/>
          <p:cNvSpPr/>
          <p:nvPr/>
        </p:nvSpPr>
        <p:spPr>
          <a:xfrm rot="-5400000">
            <a:off x="-825208" y="38375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body" idx="1"/>
          </p:nvPr>
        </p:nvSpPr>
        <p:spPr>
          <a:xfrm>
            <a:off x="713225" y="1109525"/>
            <a:ext cx="7704000" cy="348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 name="Google Shape;32;p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4"/>
          <p:cNvSpPr/>
          <p:nvPr/>
        </p:nvSpPr>
        <p:spPr>
          <a:xfrm>
            <a:off x="-957088" y="3424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7482343" y="3791990"/>
            <a:ext cx="1618021" cy="1939016"/>
            <a:chOff x="6382288" y="83496"/>
            <a:chExt cx="1287823" cy="1543311"/>
          </a:xfrm>
        </p:grpSpPr>
        <p:sp>
          <p:nvSpPr>
            <p:cNvPr id="35" name="Google Shape;35;p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491"/>
        <p:cNvGrpSpPr/>
        <p:nvPr/>
      </p:nvGrpSpPr>
      <p:grpSpPr>
        <a:xfrm>
          <a:off x="0" y="0"/>
          <a:ext cx="0" cy="0"/>
          <a:chOff x="0" y="0"/>
          <a:chExt cx="0" cy="0"/>
        </a:xfrm>
      </p:grpSpPr>
      <p:sp>
        <p:nvSpPr>
          <p:cNvPr id="492" name="Google Shape;492;p3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txBox="1">
            <a:spLocks noGrp="1"/>
          </p:cNvSpPr>
          <p:nvPr>
            <p:ph type="title" hasCustomPrompt="1"/>
          </p:nvPr>
        </p:nvSpPr>
        <p:spPr>
          <a:xfrm>
            <a:off x="2273847" y="463300"/>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4" name="Google Shape;494;p31"/>
          <p:cNvSpPr txBox="1">
            <a:spLocks noGrp="1"/>
          </p:cNvSpPr>
          <p:nvPr>
            <p:ph type="subTitle" idx="1"/>
          </p:nvPr>
        </p:nvSpPr>
        <p:spPr>
          <a:xfrm>
            <a:off x="2273847" y="1230200"/>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5" name="Google Shape;495;p31"/>
          <p:cNvSpPr txBox="1">
            <a:spLocks noGrp="1"/>
          </p:cNvSpPr>
          <p:nvPr>
            <p:ph type="title" idx="2" hasCustomPrompt="1"/>
          </p:nvPr>
        </p:nvSpPr>
        <p:spPr>
          <a:xfrm>
            <a:off x="2273847" y="3425125"/>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6" name="Google Shape;496;p31"/>
          <p:cNvSpPr txBox="1">
            <a:spLocks noGrp="1"/>
          </p:cNvSpPr>
          <p:nvPr>
            <p:ph type="subTitle" idx="3"/>
          </p:nvPr>
        </p:nvSpPr>
        <p:spPr>
          <a:xfrm>
            <a:off x="2273847" y="4192025"/>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7" name="Google Shape;497;p31"/>
          <p:cNvSpPr txBox="1">
            <a:spLocks noGrp="1"/>
          </p:cNvSpPr>
          <p:nvPr>
            <p:ph type="title" idx="4" hasCustomPrompt="1"/>
          </p:nvPr>
        </p:nvSpPr>
        <p:spPr>
          <a:xfrm>
            <a:off x="2273853" y="1944213"/>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8" name="Google Shape;498;p31"/>
          <p:cNvSpPr txBox="1">
            <a:spLocks noGrp="1"/>
          </p:cNvSpPr>
          <p:nvPr>
            <p:ph type="subTitle" idx="5"/>
          </p:nvPr>
        </p:nvSpPr>
        <p:spPr>
          <a:xfrm>
            <a:off x="2273853" y="2711113"/>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9" name="Google Shape;499;p31"/>
          <p:cNvSpPr/>
          <p:nvPr/>
        </p:nvSpPr>
        <p:spPr>
          <a:xfrm>
            <a:off x="443487" y="41033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998871" y="22469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501" name="Google Shape;501;p31"/>
          <p:cNvGrpSpPr/>
          <p:nvPr/>
        </p:nvGrpSpPr>
        <p:grpSpPr>
          <a:xfrm>
            <a:off x="8133606" y="-136710"/>
            <a:ext cx="1618021" cy="1939016"/>
            <a:chOff x="6382288" y="83496"/>
            <a:chExt cx="1287823" cy="1543311"/>
          </a:xfrm>
        </p:grpSpPr>
        <p:sp>
          <p:nvSpPr>
            <p:cNvPr id="502" name="Google Shape;502;p3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1"/>
          <p:cNvSpPr/>
          <p:nvPr/>
        </p:nvSpPr>
        <p:spPr>
          <a:xfrm rot="-5400000">
            <a:off x="-133371" y="-5772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8133612" y="43562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rot="-5400000">
            <a:off x="8356854" y="19778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13"/>
        <p:cNvGrpSpPr/>
        <p:nvPr/>
      </p:nvGrpSpPr>
      <p:grpSpPr>
        <a:xfrm>
          <a:off x="0" y="0"/>
          <a:ext cx="0" cy="0"/>
          <a:chOff x="0" y="0"/>
          <a:chExt cx="0" cy="0"/>
        </a:xfrm>
      </p:grpSpPr>
      <p:sp>
        <p:nvSpPr>
          <p:cNvPr id="514" name="Google Shape;514;p3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txBox="1">
            <a:spLocks noGrp="1"/>
          </p:cNvSpPr>
          <p:nvPr>
            <p:ph type="ctrTitle"/>
          </p:nvPr>
        </p:nvSpPr>
        <p:spPr>
          <a:xfrm>
            <a:off x="2080650" y="539500"/>
            <a:ext cx="4982700" cy="924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6" name="Google Shape;516;p32"/>
          <p:cNvSpPr txBox="1">
            <a:spLocks noGrp="1"/>
          </p:cNvSpPr>
          <p:nvPr>
            <p:ph type="subTitle" idx="1"/>
          </p:nvPr>
        </p:nvSpPr>
        <p:spPr>
          <a:xfrm>
            <a:off x="2080650" y="1463651"/>
            <a:ext cx="4982700" cy="12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7" name="Google Shape;517;p32"/>
          <p:cNvSpPr txBox="1"/>
          <p:nvPr/>
        </p:nvSpPr>
        <p:spPr>
          <a:xfrm>
            <a:off x="2547300" y="3895725"/>
            <a:ext cx="4049400" cy="7035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b="1">
                <a:solidFill>
                  <a:schemeClr val="dk1"/>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a:solidFill>
                <a:schemeClr val="dk1"/>
              </a:solidFill>
              <a:latin typeface="Montserrat"/>
              <a:ea typeface="Montserrat"/>
              <a:cs typeface="Montserrat"/>
              <a:sym typeface="Montserrat"/>
            </a:endParaRPr>
          </a:p>
        </p:txBody>
      </p:sp>
      <p:sp>
        <p:nvSpPr>
          <p:cNvPr id="518" name="Google Shape;518;p32"/>
          <p:cNvSpPr/>
          <p:nvPr/>
        </p:nvSpPr>
        <p:spPr>
          <a:xfrm>
            <a:off x="8250412" y="6705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732358" y="670573"/>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520" name="Google Shape;520;p32"/>
          <p:cNvGrpSpPr/>
          <p:nvPr/>
        </p:nvGrpSpPr>
        <p:grpSpPr>
          <a:xfrm>
            <a:off x="7621768" y="3389840"/>
            <a:ext cx="1618021" cy="1939016"/>
            <a:chOff x="6382288" y="83496"/>
            <a:chExt cx="1287823" cy="1543311"/>
          </a:xfrm>
        </p:grpSpPr>
        <p:sp>
          <p:nvSpPr>
            <p:cNvPr id="521" name="Google Shape;521;p3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32"/>
          <p:cNvSpPr/>
          <p:nvPr/>
        </p:nvSpPr>
        <p:spPr>
          <a:xfrm rot="-5400000">
            <a:off x="-116471" y="35664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530"/>
        <p:cNvGrpSpPr/>
        <p:nvPr/>
      </p:nvGrpSpPr>
      <p:grpSpPr>
        <a:xfrm>
          <a:off x="0" y="0"/>
          <a:ext cx="0" cy="0"/>
          <a:chOff x="0" y="0"/>
          <a:chExt cx="0" cy="0"/>
        </a:xfrm>
      </p:grpSpPr>
      <p:sp>
        <p:nvSpPr>
          <p:cNvPr id="531" name="Google Shape;531;p3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8402137" y="21212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609358" y="-581752"/>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534" name="Google Shape;534;p33"/>
          <p:cNvGrpSpPr/>
          <p:nvPr/>
        </p:nvGrpSpPr>
        <p:grpSpPr>
          <a:xfrm>
            <a:off x="7621768" y="3389840"/>
            <a:ext cx="1618021" cy="1939016"/>
            <a:chOff x="6382288" y="83496"/>
            <a:chExt cx="1287823" cy="1543311"/>
          </a:xfrm>
        </p:grpSpPr>
        <p:sp>
          <p:nvSpPr>
            <p:cNvPr id="535" name="Google Shape;535;p3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3"/>
          <p:cNvSpPr/>
          <p:nvPr/>
        </p:nvSpPr>
        <p:spPr>
          <a:xfrm rot="-5400000">
            <a:off x="-729421" y="37901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544"/>
        <p:cNvGrpSpPr/>
        <p:nvPr/>
      </p:nvGrpSpPr>
      <p:grpSpPr>
        <a:xfrm>
          <a:off x="0" y="0"/>
          <a:ext cx="0" cy="0"/>
          <a:chOff x="0" y="0"/>
          <a:chExt cx="0" cy="0"/>
        </a:xfrm>
      </p:grpSpPr>
      <p:sp>
        <p:nvSpPr>
          <p:cNvPr id="545" name="Google Shape;545;p3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8277362" y="4025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8145129" y="34336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4"/>
          <p:cNvGrpSpPr/>
          <p:nvPr/>
        </p:nvGrpSpPr>
        <p:grpSpPr>
          <a:xfrm>
            <a:off x="-809019" y="3105090"/>
            <a:ext cx="1618021" cy="1939016"/>
            <a:chOff x="6382288" y="83496"/>
            <a:chExt cx="1287823" cy="1543311"/>
          </a:xfrm>
        </p:grpSpPr>
        <p:sp>
          <p:nvSpPr>
            <p:cNvPr id="549" name="Google Shape;549;p3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34"/>
          <p:cNvSpPr/>
          <p:nvPr/>
        </p:nvSpPr>
        <p:spPr>
          <a:xfrm rot="-5400000">
            <a:off x="-830071" y="-1970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1322240" y="1675849"/>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6" name="Google Shape;46;p5"/>
          <p:cNvSpPr txBox="1">
            <a:spLocks noGrp="1"/>
          </p:cNvSpPr>
          <p:nvPr>
            <p:ph type="subTitle" idx="2"/>
          </p:nvPr>
        </p:nvSpPr>
        <p:spPr>
          <a:xfrm>
            <a:off x="1322240" y="2087274"/>
            <a:ext cx="38520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7" name="Google Shape;47;p5"/>
          <p:cNvSpPr txBox="1">
            <a:spLocks noGrp="1"/>
          </p:cNvSpPr>
          <p:nvPr>
            <p:ph type="subTitle" idx="3"/>
          </p:nvPr>
        </p:nvSpPr>
        <p:spPr>
          <a:xfrm>
            <a:off x="1322240" y="2971323"/>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8" name="Google Shape;48;p5"/>
          <p:cNvSpPr txBox="1">
            <a:spLocks noGrp="1"/>
          </p:cNvSpPr>
          <p:nvPr>
            <p:ph type="subTitle" idx="4"/>
          </p:nvPr>
        </p:nvSpPr>
        <p:spPr>
          <a:xfrm>
            <a:off x="1322240" y="3382649"/>
            <a:ext cx="3852000" cy="6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9" name="Google Shape;49;p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5"/>
          <p:cNvSpPr/>
          <p:nvPr/>
        </p:nvSpPr>
        <p:spPr>
          <a:xfrm>
            <a:off x="8071587" y="5394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812268" y="2884490"/>
            <a:ext cx="1618021" cy="1939016"/>
            <a:chOff x="6382288" y="83496"/>
            <a:chExt cx="1287823" cy="1543311"/>
          </a:xfrm>
        </p:grpSpPr>
        <p:sp>
          <p:nvSpPr>
            <p:cNvPr id="52" name="Google Shape;52;p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6"/>
          <p:cNvSpPr/>
          <p:nvPr/>
        </p:nvSpPr>
        <p:spPr>
          <a:xfrm>
            <a:off x="-888913" y="7107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8145129" y="-596952"/>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6"/>
          <p:cNvGrpSpPr/>
          <p:nvPr/>
        </p:nvGrpSpPr>
        <p:grpSpPr>
          <a:xfrm>
            <a:off x="8145118" y="3349860"/>
            <a:ext cx="1618021" cy="1939016"/>
            <a:chOff x="6382288" y="83496"/>
            <a:chExt cx="1287823" cy="1543311"/>
          </a:xfrm>
        </p:grpSpPr>
        <p:sp>
          <p:nvSpPr>
            <p:cNvPr id="66" name="Google Shape;66;p6"/>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6"/>
          <p:cNvSpPr/>
          <p:nvPr/>
        </p:nvSpPr>
        <p:spPr>
          <a:xfrm rot="-5400000">
            <a:off x="-631071" y="3873240"/>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a:spLocks noGrp="1"/>
          </p:cNvSpPr>
          <p:nvPr>
            <p:ph type="title"/>
          </p:nvPr>
        </p:nvSpPr>
        <p:spPr>
          <a:xfrm>
            <a:off x="4200525" y="1225375"/>
            <a:ext cx="42303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7"/>
          <p:cNvSpPr txBox="1">
            <a:spLocks noGrp="1"/>
          </p:cNvSpPr>
          <p:nvPr>
            <p:ph type="body" idx="1"/>
          </p:nvPr>
        </p:nvSpPr>
        <p:spPr>
          <a:xfrm>
            <a:off x="4200525" y="1873925"/>
            <a:ext cx="4230300" cy="2044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9" name="Google Shape;79;p7"/>
          <p:cNvSpPr>
            <a:spLocks noGrp="1"/>
          </p:cNvSpPr>
          <p:nvPr>
            <p:ph type="pic" idx="2"/>
          </p:nvPr>
        </p:nvSpPr>
        <p:spPr>
          <a:xfrm>
            <a:off x="918925" y="975450"/>
            <a:ext cx="2912700" cy="3192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title"/>
          </p:nvPr>
        </p:nvSpPr>
        <p:spPr>
          <a:xfrm>
            <a:off x="2314050" y="1425750"/>
            <a:ext cx="4515900" cy="229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83" name="Google Shape;83;p8"/>
          <p:cNvSpPr/>
          <p:nvPr/>
        </p:nvSpPr>
        <p:spPr>
          <a:xfrm rot="-5400000">
            <a:off x="5220779" y="-10938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536738" y="35025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7525981" y="3447915"/>
            <a:ext cx="1618021" cy="1939016"/>
            <a:chOff x="6382288" y="83496"/>
            <a:chExt cx="1287823" cy="1543311"/>
          </a:xfrm>
        </p:grpSpPr>
        <p:sp>
          <p:nvSpPr>
            <p:cNvPr id="86" name="Google Shape;86;p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8"/>
          <p:cNvSpPr/>
          <p:nvPr/>
        </p:nvSpPr>
        <p:spPr>
          <a:xfrm>
            <a:off x="8297612" y="8560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txBox="1">
            <a:spLocks noGrp="1"/>
          </p:cNvSpPr>
          <p:nvPr>
            <p:ph type="title"/>
          </p:nvPr>
        </p:nvSpPr>
        <p:spPr>
          <a:xfrm>
            <a:off x="2652450" y="1807983"/>
            <a:ext cx="3839100" cy="753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p9"/>
          <p:cNvSpPr txBox="1">
            <a:spLocks noGrp="1"/>
          </p:cNvSpPr>
          <p:nvPr>
            <p:ph type="subTitle" idx="1"/>
          </p:nvPr>
        </p:nvSpPr>
        <p:spPr>
          <a:xfrm>
            <a:off x="2652450" y="2521981"/>
            <a:ext cx="3839100" cy="160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9"/>
          <p:cNvSpPr/>
          <p:nvPr/>
        </p:nvSpPr>
        <p:spPr>
          <a:xfrm>
            <a:off x="-471138" y="18553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9"/>
          <p:cNvGrpSpPr/>
          <p:nvPr/>
        </p:nvGrpSpPr>
        <p:grpSpPr>
          <a:xfrm>
            <a:off x="-411844" y="-712135"/>
            <a:ext cx="1618021" cy="1939016"/>
            <a:chOff x="6382288" y="83496"/>
            <a:chExt cx="1287823" cy="1543311"/>
          </a:xfrm>
        </p:grpSpPr>
        <p:sp>
          <p:nvSpPr>
            <p:cNvPr id="101" name="Google Shape;101;p9"/>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1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txBox="1">
            <a:spLocks noGrp="1"/>
          </p:cNvSpPr>
          <p:nvPr>
            <p:ph type="title"/>
          </p:nvPr>
        </p:nvSpPr>
        <p:spPr>
          <a:xfrm>
            <a:off x="2082150" y="3448650"/>
            <a:ext cx="4979700" cy="1291500"/>
          </a:xfrm>
          <a:prstGeom prst="rect">
            <a:avLst/>
          </a:prstGeom>
          <a:solidFill>
            <a:schemeClr val="lt1"/>
          </a:solid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2" name="Google Shape;112;p10"/>
          <p:cNvSpPr/>
          <p:nvPr/>
        </p:nvSpPr>
        <p:spPr>
          <a:xfrm>
            <a:off x="-895088" y="7606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741046" y="33079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14" name="Google Shape;114;p10"/>
          <p:cNvGrpSpPr/>
          <p:nvPr/>
        </p:nvGrpSpPr>
        <p:grpSpPr>
          <a:xfrm>
            <a:off x="7525981" y="3204490"/>
            <a:ext cx="1618021" cy="1939016"/>
            <a:chOff x="6382288" y="83496"/>
            <a:chExt cx="1287823" cy="1543311"/>
          </a:xfrm>
        </p:grpSpPr>
        <p:sp>
          <p:nvSpPr>
            <p:cNvPr id="115" name="Google Shape;115;p1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0"/>
          <p:cNvSpPr/>
          <p:nvPr/>
        </p:nvSpPr>
        <p:spPr>
          <a:xfrm rot="-5400000">
            <a:off x="8648704" y="8093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ppio One"/>
              <a:buNone/>
              <a:defRPr sz="3000">
                <a:solidFill>
                  <a:schemeClr val="dk1"/>
                </a:solidFill>
                <a:latin typeface="Doppio One"/>
                <a:ea typeface="Doppio One"/>
                <a:cs typeface="Doppio One"/>
                <a:sym typeface="Doppio On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rtl="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7.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9" name="Google Shape;569;p38"/>
          <p:cNvSpPr txBox="1">
            <a:spLocks noGrp="1"/>
          </p:cNvSpPr>
          <p:nvPr>
            <p:ph type="ctrTitle"/>
          </p:nvPr>
        </p:nvSpPr>
        <p:spPr>
          <a:xfrm>
            <a:off x="1331850" y="1987186"/>
            <a:ext cx="6511191" cy="1973108"/>
          </a:xfrm>
          <a:prstGeom prst="rect">
            <a:avLst/>
          </a:prstGeom>
        </p:spPr>
        <p:txBody>
          <a:bodyPr spcFirstLastPara="1" wrap="square" lIns="91425" tIns="91425" rIns="91425" bIns="91425" anchor="b" anchorCtr="0">
            <a:noAutofit/>
          </a:bodyPr>
          <a:lstStyle/>
          <a:p>
            <a:r>
              <a:rPr lang="en" err="1"/>
              <a:t>GuideSense</a:t>
            </a:r>
            <a:endParaRPr lang="en" b="0" err="1"/>
          </a:p>
        </p:txBody>
      </p:sp>
      <p:sp>
        <p:nvSpPr>
          <p:cNvPr id="570" name="Google Shape;570;p38"/>
          <p:cNvSpPr/>
          <p:nvPr/>
        </p:nvSpPr>
        <p:spPr>
          <a:xfrm>
            <a:off x="7116037" y="39556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1">
            <a:extLst>
              <a:ext uri="{FF2B5EF4-FFF2-40B4-BE49-F238E27FC236}">
                <a16:creationId xmlns:a16="http://schemas.microsoft.com/office/drawing/2014/main" id="{1A914ADC-0F52-D936-349E-1C1891D25D74}"/>
              </a:ext>
            </a:extLst>
          </p:cNvPr>
          <p:cNvSpPr txBox="1">
            <a:spLocks/>
          </p:cNvSpPr>
          <p:nvPr/>
        </p:nvSpPr>
        <p:spPr>
          <a:xfrm>
            <a:off x="343388" y="4318190"/>
            <a:ext cx="1245634" cy="534053"/>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r>
              <a:rPr lang="en-US">
                <a:solidFill>
                  <a:schemeClr val="tx1"/>
                </a:solidFill>
              </a:rPr>
              <a:t>Sprint 2</a:t>
            </a:r>
          </a:p>
        </p:txBody>
      </p:sp>
      <p:sp>
        <p:nvSpPr>
          <p:cNvPr id="2" name="Subtitle 1">
            <a:extLst>
              <a:ext uri="{FF2B5EF4-FFF2-40B4-BE49-F238E27FC236}">
                <a16:creationId xmlns:a16="http://schemas.microsoft.com/office/drawing/2014/main" id="{78676B3C-01DD-DBE9-B96B-8CFBF9063918}"/>
              </a:ext>
            </a:extLst>
          </p:cNvPr>
          <p:cNvSpPr txBox="1">
            <a:spLocks/>
          </p:cNvSpPr>
          <p:nvPr/>
        </p:nvSpPr>
        <p:spPr>
          <a:xfrm>
            <a:off x="1871089" y="3920704"/>
            <a:ext cx="5399038" cy="795579"/>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r>
              <a:rPr lang="en" b="1">
                <a:solidFill>
                  <a:schemeClr val="tx1"/>
                </a:solidFill>
              </a:rPr>
              <a:t>Your Trusted Navigation Companion</a:t>
            </a:r>
            <a:endParaRPr lang="en-US" b="1">
              <a:solidFill>
                <a:schemeClr val="tx1"/>
              </a:solidFill>
            </a:endParaRPr>
          </a:p>
          <a:p>
            <a:pPr marL="0" indent="0"/>
            <a:r>
              <a:rPr lang="en">
                <a:solidFill>
                  <a:schemeClr val="tx1"/>
                </a:solidFill>
              </a:rPr>
              <a:t>Team: Power Angers</a:t>
            </a:r>
            <a:endParaRPr lang="en-US">
              <a:solidFill>
                <a:schemeClr val="tx1"/>
              </a:solidFill>
            </a:endParaRPr>
          </a:p>
          <a:p>
            <a:endParaRPr lang="en-US">
              <a:solidFill>
                <a:schemeClr val="tx1"/>
              </a:solidFill>
            </a:endParaRPr>
          </a:p>
        </p:txBody>
      </p:sp>
      <p:pic>
        <p:nvPicPr>
          <p:cNvPr id="7" name="Picture 6" descr="A logo of a camera&#10;&#10;AI-generated content may be incorrect.">
            <a:extLst>
              <a:ext uri="{FF2B5EF4-FFF2-40B4-BE49-F238E27FC236}">
                <a16:creationId xmlns:a16="http://schemas.microsoft.com/office/drawing/2014/main" id="{0B4944A4-D676-2689-8265-8FF449CC5D05}"/>
              </a:ext>
            </a:extLst>
          </p:cNvPr>
          <p:cNvPicPr>
            <a:picLocks noChangeAspect="1"/>
          </p:cNvPicPr>
          <p:nvPr/>
        </p:nvPicPr>
        <p:blipFill>
          <a:blip r:embed="rId3"/>
          <a:stretch>
            <a:fillRect/>
          </a:stretch>
        </p:blipFill>
        <p:spPr>
          <a:xfrm>
            <a:off x="3337868" y="511259"/>
            <a:ext cx="2298357" cy="23678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8" name="Google Shape;738;p47"/>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Team Working Agreement</a:t>
            </a:r>
          </a:p>
        </p:txBody>
      </p:sp>
      <p:pic>
        <p:nvPicPr>
          <p:cNvPr id="4" name="Picture 3" descr="A close-up of a list&#10;&#10;AI-generated content may be incorrect.">
            <a:extLst>
              <a:ext uri="{FF2B5EF4-FFF2-40B4-BE49-F238E27FC236}">
                <a16:creationId xmlns:a16="http://schemas.microsoft.com/office/drawing/2014/main" id="{1F23B280-EDC8-E96A-525A-031049B77056}"/>
              </a:ext>
            </a:extLst>
          </p:cNvPr>
          <p:cNvPicPr>
            <a:picLocks noChangeAspect="1"/>
          </p:cNvPicPr>
          <p:nvPr/>
        </p:nvPicPr>
        <p:blipFill>
          <a:blip r:embed="rId3"/>
          <a:stretch>
            <a:fillRect/>
          </a:stretch>
        </p:blipFill>
        <p:spPr>
          <a:xfrm>
            <a:off x="2327556" y="1110770"/>
            <a:ext cx="4493517" cy="35106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53"/>
          <p:cNvSpPr txBox="1">
            <a:spLocks noGrp="1"/>
          </p:cNvSpPr>
          <p:nvPr>
            <p:ph type="title"/>
          </p:nvPr>
        </p:nvSpPr>
        <p:spPr>
          <a:xfrm>
            <a:off x="3846270" y="-4039"/>
            <a:ext cx="4446109" cy="727915"/>
          </a:xfrm>
          <a:prstGeom prst="rect">
            <a:avLst/>
          </a:prstGeom>
        </p:spPr>
        <p:txBody>
          <a:bodyPr spcFirstLastPara="1" wrap="square" lIns="91425" tIns="91425" rIns="91425" bIns="91425" anchor="b" anchorCtr="0">
            <a:noAutofit/>
          </a:bodyPr>
          <a:lstStyle/>
          <a:p>
            <a:r>
              <a:rPr lang="en" sz="1800"/>
              <a:t>Persona One: The Independent Blind User </a:t>
            </a:r>
            <a:endParaRPr lang="en-US"/>
          </a:p>
        </p:txBody>
      </p:sp>
      <p:sp>
        <p:nvSpPr>
          <p:cNvPr id="855" name="Google Shape;855;p53"/>
          <p:cNvSpPr txBox="1">
            <a:spLocks noGrp="1"/>
          </p:cNvSpPr>
          <p:nvPr>
            <p:ph type="body" idx="1"/>
          </p:nvPr>
        </p:nvSpPr>
        <p:spPr>
          <a:xfrm>
            <a:off x="4279226" y="622547"/>
            <a:ext cx="4151699" cy="3290603"/>
          </a:xfrm>
          <a:prstGeom prst="rect">
            <a:avLst/>
          </a:prstGeom>
        </p:spPr>
        <p:txBody>
          <a:bodyPr spcFirstLastPara="1" wrap="square" lIns="91425" tIns="91425" rIns="91425" bIns="91425" anchor="t" anchorCtr="0">
            <a:noAutofit/>
          </a:bodyPr>
          <a:lstStyle/>
          <a:p>
            <a:r>
              <a:rPr lang="en" sz="1100" b="1"/>
              <a:t>Name:</a:t>
            </a:r>
            <a:r>
              <a:rPr lang="en" sz="1100"/>
              <a:t> Aisha Khan</a:t>
            </a:r>
            <a:endParaRPr lang="en-US" sz="1100"/>
          </a:p>
          <a:p>
            <a:r>
              <a:rPr lang="en" sz="1100" b="1"/>
              <a:t>Age:</a:t>
            </a:r>
            <a:r>
              <a:rPr lang="en" sz="1100"/>
              <a:t> 32</a:t>
            </a:r>
          </a:p>
          <a:p>
            <a:r>
              <a:rPr lang="en" sz="1100" b="1"/>
              <a:t>Occupation:</a:t>
            </a:r>
            <a:r>
              <a:rPr lang="en" sz="1100"/>
              <a:t> Software Developer (works remotely)</a:t>
            </a:r>
          </a:p>
          <a:p>
            <a:r>
              <a:rPr lang="en" sz="1100" b="1"/>
              <a:t>Background:</a:t>
            </a:r>
            <a:r>
              <a:rPr lang="en" sz="1100"/>
              <a:t> Aisha has been blind since birth. She is highly tech-savvy and relies on assistive technology. She is motivated to use tools that enhance her independence and streamline daily activities.</a:t>
            </a:r>
          </a:p>
          <a:p>
            <a:r>
              <a:rPr lang="en" sz="1100" b="1"/>
              <a:t>App Usage Scenario:</a:t>
            </a:r>
            <a:r>
              <a:rPr lang="en" sz="1100"/>
              <a:t> Aisha wants to use the app for navigation while walking, especially in unfamiliar areas, and identify objects which could be a barrier for seamless tasks.</a:t>
            </a:r>
          </a:p>
          <a:p>
            <a:r>
              <a:rPr lang="en" sz="1100" b="1"/>
              <a:t>Needs:</a:t>
            </a:r>
            <a:r>
              <a:rPr lang="en" sz="1100"/>
              <a:t> Seamless integration with existing assistive technologies (screen readers, voice control), accurate location services, reliable information about accessible routes and environments, and robust privacy features.</a:t>
            </a:r>
          </a:p>
          <a:p>
            <a:r>
              <a:rPr lang="en" sz="1100" b="1"/>
              <a:t>Goals:</a:t>
            </a:r>
            <a:r>
              <a:rPr lang="en" sz="1100"/>
              <a:t> Increased independence, improved access to information, enhanced safety while navigating, and streamlined daily task management.</a:t>
            </a:r>
          </a:p>
          <a:p>
            <a:pPr marL="285750" lvl="0" indent="-285750" algn="l">
              <a:spcBef>
                <a:spcPts val="0"/>
              </a:spcBef>
              <a:spcAft>
                <a:spcPts val="0"/>
              </a:spcAft>
            </a:pPr>
            <a:endParaRPr lang="en" sz="1100"/>
          </a:p>
        </p:txBody>
      </p:sp>
      <p:pic>
        <p:nvPicPr>
          <p:cNvPr id="856" name="Google Shape;856;p53" descr="A person sitting on stairs with her hands on her face&#10;&#10;AI-generated content may be incorrect."/>
          <p:cNvPicPr preferRelativeResize="0">
            <a:picLocks noGrp="1"/>
          </p:cNvPicPr>
          <p:nvPr>
            <p:ph type="pic" idx="2"/>
          </p:nvPr>
        </p:nvPicPr>
        <p:blipFill rotWithShape="1">
          <a:blip r:embed="rId3"/>
          <a:srcRect l="4212" r="4212"/>
          <a:stretch/>
        </p:blipFill>
        <p:spPr>
          <a:xfrm>
            <a:off x="911202" y="890497"/>
            <a:ext cx="2923628" cy="31926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11994284-C030-1039-8D1E-117238C2FFEC}"/>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93156B5-AF9D-DD75-5516-4E915ED0E229}"/>
              </a:ext>
            </a:extLst>
          </p:cNvPr>
          <p:cNvSpPr txBox="1">
            <a:spLocks noGrp="1"/>
          </p:cNvSpPr>
          <p:nvPr>
            <p:ph type="title"/>
          </p:nvPr>
        </p:nvSpPr>
        <p:spPr>
          <a:xfrm>
            <a:off x="3828953" y="-107947"/>
            <a:ext cx="4194995" cy="823164"/>
          </a:xfrm>
          <a:prstGeom prst="rect">
            <a:avLst/>
          </a:prstGeom>
        </p:spPr>
        <p:txBody>
          <a:bodyPr spcFirstLastPara="1" wrap="square" lIns="91425" tIns="91425" rIns="91425" bIns="91425" anchor="b" anchorCtr="0">
            <a:noAutofit/>
          </a:bodyPr>
          <a:lstStyle/>
          <a:p>
            <a:r>
              <a:rPr lang="en" sz="1600"/>
              <a:t>Persona Two: The Concerned Family Member</a:t>
            </a:r>
            <a:endParaRPr lang="en-US" sz="1600"/>
          </a:p>
        </p:txBody>
      </p:sp>
      <p:sp>
        <p:nvSpPr>
          <p:cNvPr id="855" name="Google Shape;855;p53">
            <a:extLst>
              <a:ext uri="{FF2B5EF4-FFF2-40B4-BE49-F238E27FC236}">
                <a16:creationId xmlns:a16="http://schemas.microsoft.com/office/drawing/2014/main" id="{A3EBF0B3-822D-BFE2-58FA-B3E24D2965A5}"/>
              </a:ext>
            </a:extLst>
          </p:cNvPr>
          <p:cNvSpPr txBox="1">
            <a:spLocks noGrp="1"/>
          </p:cNvSpPr>
          <p:nvPr>
            <p:ph type="body" idx="1"/>
          </p:nvPr>
        </p:nvSpPr>
        <p:spPr>
          <a:xfrm>
            <a:off x="4114702" y="631204"/>
            <a:ext cx="4073768" cy="1939787"/>
          </a:xfrm>
          <a:prstGeom prst="rect">
            <a:avLst/>
          </a:prstGeom>
        </p:spPr>
        <p:txBody>
          <a:bodyPr spcFirstLastPara="1" wrap="square" lIns="91425" tIns="91425" rIns="91425" bIns="91425" anchor="t" anchorCtr="0">
            <a:noAutofit/>
          </a:bodyPr>
          <a:lstStyle/>
          <a:p>
            <a:r>
              <a:rPr lang="en" sz="1050" b="1"/>
              <a:t>Name:</a:t>
            </a:r>
            <a:r>
              <a:rPr lang="en" sz="1050"/>
              <a:t> Robert Chen</a:t>
            </a:r>
            <a:endParaRPr lang="en-US" sz="1050"/>
          </a:p>
          <a:p>
            <a:r>
              <a:rPr lang="en" sz="1050" b="1"/>
              <a:t>Age:</a:t>
            </a:r>
            <a:r>
              <a:rPr lang="en" sz="1050"/>
              <a:t> 65</a:t>
            </a:r>
          </a:p>
          <a:p>
            <a:r>
              <a:rPr lang="en" sz="1050" b="1"/>
              <a:t>Relationship:</a:t>
            </a:r>
            <a:r>
              <a:rPr lang="en" sz="1050"/>
              <a:t> Son of a visually impaired senior</a:t>
            </a:r>
          </a:p>
          <a:p>
            <a:pPr marL="139700" indent="0">
              <a:buNone/>
            </a:pPr>
            <a:r>
              <a:rPr lang="en" sz="1050"/>
              <a:t>           "I worry about my mother's safety. I hope this app can help me stay connected and ensure she's doing okay."</a:t>
            </a:r>
          </a:p>
          <a:p>
            <a:r>
              <a:rPr lang="en" sz="1050" b="1"/>
              <a:t>Background:</a:t>
            </a:r>
            <a:r>
              <a:rPr lang="en" sz="1050"/>
              <a:t> Robert's mother is losing her vision due to macular degeneration. He lives in a different city and wants to stay connected and provide support remotely.</a:t>
            </a:r>
          </a:p>
          <a:p>
            <a:r>
              <a:rPr lang="en" sz="1050" b="1"/>
              <a:t>App Usage Scenario:</a:t>
            </a:r>
            <a:r>
              <a:rPr lang="en" sz="1050"/>
              <a:t> Robert wants to use the app to track his mother's location (with her consent), receive alerts if she deviates from her usual routes, remotely assist her with tasks like medication reminders, and communicate with her easily through the app's accessible interface.</a:t>
            </a:r>
          </a:p>
          <a:p>
            <a:r>
              <a:rPr lang="en" sz="1050" b="1"/>
              <a:t>Needs:</a:t>
            </a:r>
            <a:r>
              <a:rPr lang="en" sz="1050"/>
              <a:t> User-friendly interface, reliable location tracking (with privacy safeguards), remote assistance features, accessible communication tools, and clear instructions for setup and use.</a:t>
            </a:r>
          </a:p>
          <a:p>
            <a:r>
              <a:rPr lang="en" sz="1050" b="1"/>
              <a:t>Goals:</a:t>
            </a:r>
            <a:r>
              <a:rPr lang="en" sz="1050"/>
              <a:t> Increased peace of mind, improved communication with his mother, ability to provide remote support, and enhanced safety for his visually impaired parent</a:t>
            </a:r>
          </a:p>
          <a:p>
            <a:pPr marL="285750" lvl="0" indent="-285750" algn="l">
              <a:spcBef>
                <a:spcPts val="0"/>
              </a:spcBef>
              <a:spcAft>
                <a:spcPts val="0"/>
              </a:spcAft>
            </a:pPr>
            <a:endParaRPr lang="en" sz="1050"/>
          </a:p>
        </p:txBody>
      </p:sp>
      <p:pic>
        <p:nvPicPr>
          <p:cNvPr id="856" name="Google Shape;856;p53" descr="A person and person looking at each other&#10;&#10;AI-generated content may be incorrect.">
            <a:extLst>
              <a:ext uri="{FF2B5EF4-FFF2-40B4-BE49-F238E27FC236}">
                <a16:creationId xmlns:a16="http://schemas.microsoft.com/office/drawing/2014/main" id="{8EF19CAC-1F2D-BC8C-AB1F-7B6F940EE8DA}"/>
              </a:ext>
            </a:extLst>
          </p:cNvPr>
          <p:cNvPicPr preferRelativeResize="0">
            <a:picLocks noGrp="1"/>
          </p:cNvPicPr>
          <p:nvPr>
            <p:ph type="pic" idx="2"/>
          </p:nvPr>
        </p:nvPicPr>
        <p:blipFill rotWithShape="1">
          <a:blip r:embed="rId3"/>
          <a:srcRect l="19589" r="19589"/>
          <a:stretch/>
        </p:blipFill>
        <p:spPr>
          <a:xfrm>
            <a:off x="832334" y="975450"/>
            <a:ext cx="2912701" cy="31925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382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A6155FBA-37D9-4F9F-66C2-92720A7733A4}"/>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50FA2C46-C13E-415A-2DA7-83EBE73B2A41}"/>
              </a:ext>
            </a:extLst>
          </p:cNvPr>
          <p:cNvSpPr txBox="1">
            <a:spLocks noGrp="1"/>
          </p:cNvSpPr>
          <p:nvPr>
            <p:ph type="title"/>
          </p:nvPr>
        </p:nvSpPr>
        <p:spPr>
          <a:xfrm>
            <a:off x="3828952" y="21939"/>
            <a:ext cx="4151700" cy="580710"/>
          </a:xfrm>
          <a:prstGeom prst="rect">
            <a:avLst/>
          </a:prstGeom>
        </p:spPr>
        <p:txBody>
          <a:bodyPr spcFirstLastPara="1" wrap="square" lIns="91425" tIns="91425" rIns="91425" bIns="91425" anchor="b" anchorCtr="0">
            <a:noAutofit/>
          </a:bodyPr>
          <a:lstStyle/>
          <a:p>
            <a:r>
              <a:rPr lang="en" sz="1600" b="1"/>
              <a:t>Persona Three : Partially sighted Teenager</a:t>
            </a:r>
          </a:p>
        </p:txBody>
      </p:sp>
      <p:sp>
        <p:nvSpPr>
          <p:cNvPr id="855" name="Google Shape;855;p53">
            <a:extLst>
              <a:ext uri="{FF2B5EF4-FFF2-40B4-BE49-F238E27FC236}">
                <a16:creationId xmlns:a16="http://schemas.microsoft.com/office/drawing/2014/main" id="{21333CA7-CCD2-7B28-6233-C158A32F9B6F}"/>
              </a:ext>
            </a:extLst>
          </p:cNvPr>
          <p:cNvSpPr txBox="1">
            <a:spLocks noGrp="1"/>
          </p:cNvSpPr>
          <p:nvPr>
            <p:ph type="body" idx="1"/>
          </p:nvPr>
        </p:nvSpPr>
        <p:spPr>
          <a:xfrm>
            <a:off x="4201293" y="605227"/>
            <a:ext cx="4151700" cy="857400"/>
          </a:xfrm>
          <a:prstGeom prst="rect">
            <a:avLst/>
          </a:prstGeom>
        </p:spPr>
        <p:txBody>
          <a:bodyPr spcFirstLastPara="1" wrap="square" lIns="91425" tIns="91425" rIns="91425" bIns="91425" anchor="t" anchorCtr="0">
            <a:noAutofit/>
          </a:bodyPr>
          <a:lstStyle/>
          <a:p>
            <a:r>
              <a:rPr lang="en" sz="1100" b="1"/>
              <a:t>Name:</a:t>
            </a:r>
            <a:r>
              <a:rPr lang="en" sz="1100"/>
              <a:t> David Miller</a:t>
            </a:r>
            <a:endParaRPr lang="en-US" sz="1100"/>
          </a:p>
          <a:p>
            <a:r>
              <a:rPr lang="en" sz="1100" b="1"/>
              <a:t>Age:</a:t>
            </a:r>
            <a:r>
              <a:rPr lang="en" sz="1100"/>
              <a:t> 16</a:t>
            </a:r>
          </a:p>
          <a:p>
            <a:r>
              <a:rPr lang="en" sz="1100" b="1"/>
              <a:t>Background:</a:t>
            </a:r>
            <a:r>
              <a:rPr lang="en" sz="1100"/>
              <a:t> David has low vision due to a genetic condition. He can see some things with the aid of glasses or magnifiers.</a:t>
            </a:r>
          </a:p>
          <a:p>
            <a:pPr marL="139700" indent="0">
              <a:buNone/>
            </a:pPr>
            <a:r>
              <a:rPr lang="en" sz="1100"/>
              <a:t>            "I want to be able to do the same things my     friends do. I hope this app can help me navigate more easily and access information."</a:t>
            </a:r>
          </a:p>
          <a:p>
            <a:r>
              <a:rPr lang="en" sz="1100" b="1"/>
              <a:t>App Usage Scenario:</a:t>
            </a:r>
            <a:r>
              <a:rPr lang="en" sz="1100"/>
              <a:t> David wants to use the app to magnify text and images, identify colors, navigate public transportation, and access audio descriptions of videos and other media. He needs an app that is easily customizable to his specific visual needs.</a:t>
            </a:r>
          </a:p>
          <a:p>
            <a:r>
              <a:rPr lang="en" sz="1100" b="1"/>
              <a:t>Needs:</a:t>
            </a:r>
            <a:r>
              <a:rPr lang="en" sz="1100"/>
              <a:t> Customizable display settings (font size, contrast, color schemes), reliable object and text recognition features, seamless integration with magnification tools, and accessible interface that can be used with limited vision.</a:t>
            </a:r>
          </a:p>
          <a:p>
            <a:r>
              <a:rPr lang="en" sz="1100" b="1"/>
              <a:t>Goals:</a:t>
            </a:r>
            <a:r>
              <a:rPr lang="en" sz="1100"/>
              <a:t> Increased independence, improved access to information, enhanced social participation, and greater confidence in navigating the world.</a:t>
            </a:r>
          </a:p>
          <a:p>
            <a:pPr marL="285750" lvl="0" indent="-285750" algn="l">
              <a:spcBef>
                <a:spcPts val="0"/>
              </a:spcBef>
              <a:spcAft>
                <a:spcPts val="0"/>
              </a:spcAft>
            </a:pPr>
            <a:endParaRPr lang="en" sz="1100"/>
          </a:p>
        </p:txBody>
      </p:sp>
      <p:pic>
        <p:nvPicPr>
          <p:cNvPr id="856" name="Google Shape;856;p53" descr="A person standing in front of a body of water&#10;&#10;AI-generated content may be incorrect.">
            <a:extLst>
              <a:ext uri="{FF2B5EF4-FFF2-40B4-BE49-F238E27FC236}">
                <a16:creationId xmlns:a16="http://schemas.microsoft.com/office/drawing/2014/main" id="{C54BCEB6-A672-F99A-2356-803DADE0EC0A}"/>
              </a:ext>
            </a:extLst>
          </p:cNvPr>
          <p:cNvPicPr preferRelativeResize="0">
            <a:picLocks noGrp="1"/>
          </p:cNvPicPr>
          <p:nvPr>
            <p:ph type="pic" idx="2"/>
          </p:nvPr>
        </p:nvPicPr>
        <p:blipFill rotWithShape="1">
          <a:blip r:embed="rId3"/>
          <a:srcRect l="19603" r="19603"/>
          <a:stretch/>
        </p:blipFill>
        <p:spPr>
          <a:xfrm>
            <a:off x="918925" y="975450"/>
            <a:ext cx="2912701" cy="31925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87512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B1003-8A7A-A845-8AF0-B68706FEB52A}"/>
              </a:ext>
            </a:extLst>
          </p:cNvPr>
          <p:cNvSpPr>
            <a:spLocks noGrp="1"/>
          </p:cNvSpPr>
          <p:nvPr>
            <p:ph type="title" idx="3"/>
          </p:nvPr>
        </p:nvSpPr>
        <p:spPr/>
        <p:txBody>
          <a:bodyPr/>
          <a:lstStyle/>
          <a:p>
            <a:r>
              <a:rPr lang="en-US"/>
              <a:t>MVP</a:t>
            </a:r>
          </a:p>
        </p:txBody>
      </p:sp>
      <p:sp>
        <p:nvSpPr>
          <p:cNvPr id="12" name="TextBox 11">
            <a:extLst>
              <a:ext uri="{FF2B5EF4-FFF2-40B4-BE49-F238E27FC236}">
                <a16:creationId xmlns:a16="http://schemas.microsoft.com/office/drawing/2014/main" id="{15857389-11AE-08D4-70E7-2C1A4C1A38C2}"/>
              </a:ext>
            </a:extLst>
          </p:cNvPr>
          <p:cNvSpPr txBox="1"/>
          <p:nvPr/>
        </p:nvSpPr>
        <p:spPr>
          <a:xfrm>
            <a:off x="1897612" y="1287798"/>
            <a:ext cx="5347252" cy="2462213"/>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solidFill>
                  <a:schemeClr val="tx1"/>
                </a:solidFill>
                <a:latin typeface="Montserrat"/>
              </a:rPr>
              <a:t>A client (web browser) connects to the server and sends a WebRTC offer</a:t>
            </a:r>
            <a:endParaRPr lang="en-US"/>
          </a:p>
          <a:p>
            <a:pPr marL="342900" indent="-342900">
              <a:buChar char="•"/>
            </a:pPr>
            <a:r>
              <a:rPr lang="en-US">
                <a:solidFill>
                  <a:schemeClr val="tx1"/>
                </a:solidFill>
                <a:latin typeface="Montserrat"/>
              </a:rPr>
              <a:t>The server sets up a peer connection, processes the offer, and sends back an answer</a:t>
            </a:r>
          </a:p>
          <a:p>
            <a:pPr marL="342900" indent="-342900">
              <a:buFont typeface="Arial"/>
              <a:buChar char="•"/>
            </a:pPr>
            <a:r>
              <a:rPr lang="en-US">
                <a:solidFill>
                  <a:schemeClr val="tx1"/>
                </a:solidFill>
                <a:latin typeface="Montserrat"/>
              </a:rPr>
              <a:t>When video starts streaming from the client, each frame is:</a:t>
            </a:r>
            <a:br>
              <a:rPr lang="en-US">
                <a:latin typeface="Montserrat"/>
              </a:rPr>
            </a:br>
            <a:r>
              <a:rPr lang="en-US">
                <a:solidFill>
                  <a:schemeClr val="tx1"/>
                </a:solidFill>
                <a:latin typeface="Montserrat"/>
              </a:rPr>
              <a:t>- Received by the server</a:t>
            </a:r>
            <a:br>
              <a:rPr lang="en-US">
                <a:latin typeface="Montserrat"/>
              </a:rPr>
            </a:br>
            <a:r>
              <a:rPr lang="en-US">
                <a:latin typeface="Montserrat"/>
              </a:rPr>
              <a:t>- Processed through YOLO (object detection)</a:t>
            </a:r>
            <a:br>
              <a:rPr lang="en-US">
                <a:latin typeface="Montserrat"/>
              </a:rPr>
            </a:br>
            <a:r>
              <a:rPr lang="en-US">
                <a:latin typeface="Montserrat"/>
              </a:rPr>
              <a:t>- Enhanced with visual indicators (boxes around objects)</a:t>
            </a:r>
            <a:br>
              <a:rPr lang="en-US">
                <a:latin typeface="Montserrat"/>
              </a:rPr>
            </a:br>
            <a:r>
              <a:rPr lang="en-US">
                <a:latin typeface="Montserrat"/>
              </a:rPr>
              <a:t>- Sent back to the client in real-time</a:t>
            </a:r>
            <a:endParaRPr lang="en-US">
              <a:solidFill>
                <a:srgbClr val="212121"/>
              </a:solidFill>
              <a:latin typeface="Montserrat"/>
            </a:endParaRPr>
          </a:p>
        </p:txBody>
      </p:sp>
    </p:spTree>
    <p:extLst>
      <p:ext uri="{BB962C8B-B14F-4D97-AF65-F5344CB8AC3E}">
        <p14:creationId xmlns:p14="http://schemas.microsoft.com/office/powerpoint/2010/main" val="165176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C9B581D-9D8D-C3F5-A3D1-16F78B4ADBF5}"/>
              </a:ext>
            </a:extLst>
          </p:cNvPr>
          <p:cNvSpPr>
            <a:spLocks noGrp="1"/>
          </p:cNvSpPr>
          <p:nvPr>
            <p:ph type="title"/>
          </p:nvPr>
        </p:nvSpPr>
        <p:spPr/>
        <p:txBody>
          <a:bodyPr/>
          <a:lstStyle/>
          <a:p>
            <a:r>
              <a:rPr lang="en-US"/>
              <a:t>Technologies &amp; Tools </a:t>
            </a:r>
            <a:r>
              <a:rPr lang="en-US" sz="900"/>
              <a:t>(improved)</a:t>
            </a:r>
            <a:endParaRPr lang="en-US" sz="900">
              <a:solidFill>
                <a:srgbClr val="000000"/>
              </a:solidFill>
            </a:endParaRPr>
          </a:p>
          <a:p>
            <a:endParaRPr lang="en-US"/>
          </a:p>
        </p:txBody>
      </p:sp>
      <p:sp>
        <p:nvSpPr>
          <p:cNvPr id="21" name="TextBox 20">
            <a:extLst>
              <a:ext uri="{FF2B5EF4-FFF2-40B4-BE49-F238E27FC236}">
                <a16:creationId xmlns:a16="http://schemas.microsoft.com/office/drawing/2014/main" id="{B1839420-F93A-7457-902E-73CC972EEBA0}"/>
              </a:ext>
            </a:extLst>
          </p:cNvPr>
          <p:cNvSpPr txBox="1"/>
          <p:nvPr/>
        </p:nvSpPr>
        <p:spPr>
          <a:xfrm>
            <a:off x="974745" y="1606576"/>
            <a:ext cx="262502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NodeJs</a:t>
            </a:r>
            <a:r>
              <a:rPr lang="en-US"/>
              <a:t>: </a:t>
            </a:r>
            <a:r>
              <a:rPr lang="en-US" err="1"/>
              <a:t>RunTime</a:t>
            </a:r>
            <a:endParaRPr lang="en-US"/>
          </a:p>
          <a:p>
            <a:endParaRPr lang="en-US"/>
          </a:p>
          <a:p>
            <a:r>
              <a:rPr lang="en-US" b="1"/>
              <a:t>React</a:t>
            </a:r>
            <a:r>
              <a:rPr lang="en-US"/>
              <a:t>: Frontend</a:t>
            </a:r>
          </a:p>
          <a:p>
            <a:endParaRPr lang="en-US"/>
          </a:p>
          <a:p>
            <a:r>
              <a:rPr lang="en-US" b="1"/>
              <a:t>Python</a:t>
            </a:r>
            <a:r>
              <a:rPr lang="en-US"/>
              <a:t>: Object Detection</a:t>
            </a:r>
          </a:p>
          <a:p>
            <a:endParaRPr lang="en-US" b="1"/>
          </a:p>
          <a:p>
            <a:r>
              <a:rPr lang="en-US" b="1"/>
              <a:t>Clerk</a:t>
            </a:r>
            <a:r>
              <a:rPr lang="en-US"/>
              <a:t>: Authentication</a:t>
            </a:r>
            <a:br>
              <a:rPr lang="en-US"/>
            </a:br>
            <a:endParaRPr lang="en-US"/>
          </a:p>
          <a:p>
            <a:r>
              <a:rPr lang="en-US" b="1"/>
              <a:t>MongoDB</a:t>
            </a:r>
            <a:r>
              <a:rPr lang="en-US"/>
              <a:t>: Database</a:t>
            </a:r>
            <a:br>
              <a:rPr lang="en-US"/>
            </a:br>
            <a:endParaRPr lang="en-US"/>
          </a:p>
        </p:txBody>
      </p:sp>
      <p:sp>
        <p:nvSpPr>
          <p:cNvPr id="23" name="TextBox 22">
            <a:extLst>
              <a:ext uri="{FF2B5EF4-FFF2-40B4-BE49-F238E27FC236}">
                <a16:creationId xmlns:a16="http://schemas.microsoft.com/office/drawing/2014/main" id="{F3514E4F-EFB2-BD31-1278-08B92E497150}"/>
              </a:ext>
            </a:extLst>
          </p:cNvPr>
          <p:cNvSpPr txBox="1"/>
          <p:nvPr/>
        </p:nvSpPr>
        <p:spPr>
          <a:xfrm>
            <a:off x="5052279" y="1607948"/>
            <a:ext cx="287656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AWS</a:t>
            </a:r>
            <a:r>
              <a:rPr lang="en-US"/>
              <a:t>: Deployment</a:t>
            </a:r>
            <a:br>
              <a:rPr lang="en-US"/>
            </a:br>
            <a:endParaRPr lang="en-US"/>
          </a:p>
          <a:p>
            <a:r>
              <a:rPr lang="en-US" b="1"/>
              <a:t>Jira</a:t>
            </a:r>
            <a:r>
              <a:rPr lang="en-US"/>
              <a:t>: Project Management</a:t>
            </a:r>
            <a:br>
              <a:rPr lang="en-US"/>
            </a:br>
            <a:endParaRPr lang="en-US"/>
          </a:p>
          <a:p>
            <a:r>
              <a:rPr lang="en-US" b="1"/>
              <a:t>GitHub</a:t>
            </a:r>
            <a:r>
              <a:rPr lang="en-US"/>
              <a:t>: Code Versioning</a:t>
            </a:r>
            <a:endParaRPr lang="en-US">
              <a:solidFill>
                <a:srgbClr val="212121"/>
              </a:solidFill>
            </a:endParaRPr>
          </a:p>
          <a:p>
            <a:endParaRPr lang="en-US" b="1"/>
          </a:p>
          <a:p>
            <a:r>
              <a:rPr lang="en-US" b="1"/>
              <a:t>OneDrive</a:t>
            </a:r>
            <a:r>
              <a:rPr lang="en-US"/>
              <a:t>: File Sharing</a:t>
            </a:r>
            <a:br>
              <a:rPr lang="en-US"/>
            </a:br>
            <a:endParaRPr lang="en-US"/>
          </a:p>
          <a:p>
            <a:r>
              <a:rPr lang="en-US" b="1" err="1"/>
              <a:t>IdeaBoardz</a:t>
            </a:r>
            <a:r>
              <a:rPr lang="en-US"/>
              <a:t>: Sprint Retrospective</a:t>
            </a:r>
            <a:endParaRPr lang="en-US">
              <a:solidFill>
                <a:srgbClr val="212121"/>
              </a:solidFill>
            </a:endParaRPr>
          </a:p>
          <a:p>
            <a:pPr algn="l"/>
            <a:endParaRPr lang="en-US"/>
          </a:p>
        </p:txBody>
      </p:sp>
      <p:pic>
        <p:nvPicPr>
          <p:cNvPr id="25" name="Picture 24" descr="Node JS Logo&quot; Sticker for Sale by ...">
            <a:extLst>
              <a:ext uri="{FF2B5EF4-FFF2-40B4-BE49-F238E27FC236}">
                <a16:creationId xmlns:a16="http://schemas.microsoft.com/office/drawing/2014/main" id="{3A007E0B-8325-89E1-17F9-665DF7A3851C}"/>
              </a:ext>
            </a:extLst>
          </p:cNvPr>
          <p:cNvPicPr>
            <a:picLocks noChangeAspect="1"/>
          </p:cNvPicPr>
          <p:nvPr/>
        </p:nvPicPr>
        <p:blipFill>
          <a:blip r:embed="rId2"/>
          <a:stretch>
            <a:fillRect/>
          </a:stretch>
        </p:blipFill>
        <p:spPr>
          <a:xfrm>
            <a:off x="2712904" y="1440651"/>
            <a:ext cx="471716" cy="471716"/>
          </a:xfrm>
          <a:prstGeom prst="rect">
            <a:avLst/>
          </a:prstGeom>
        </p:spPr>
      </p:pic>
      <p:pic>
        <p:nvPicPr>
          <p:cNvPr id="27" name="Picture 26" descr="react original wordmark&quot; Icon ...">
            <a:extLst>
              <a:ext uri="{FF2B5EF4-FFF2-40B4-BE49-F238E27FC236}">
                <a16:creationId xmlns:a16="http://schemas.microsoft.com/office/drawing/2014/main" id="{D5474D3B-9E5F-0E3E-AF19-FCC357A93854}"/>
              </a:ext>
            </a:extLst>
          </p:cNvPr>
          <p:cNvPicPr>
            <a:picLocks noChangeAspect="1"/>
          </p:cNvPicPr>
          <p:nvPr/>
        </p:nvPicPr>
        <p:blipFill>
          <a:blip r:embed="rId3"/>
          <a:stretch>
            <a:fillRect/>
          </a:stretch>
        </p:blipFill>
        <p:spPr>
          <a:xfrm>
            <a:off x="2712849" y="1986624"/>
            <a:ext cx="334658" cy="409848"/>
          </a:xfrm>
          <a:prstGeom prst="rect">
            <a:avLst/>
          </a:prstGeom>
        </p:spPr>
      </p:pic>
      <p:pic>
        <p:nvPicPr>
          <p:cNvPr id="29" name="Picture 28" descr="A blue and yellow snake logo&#10;&#10;AI-generated content may be incorrect.">
            <a:extLst>
              <a:ext uri="{FF2B5EF4-FFF2-40B4-BE49-F238E27FC236}">
                <a16:creationId xmlns:a16="http://schemas.microsoft.com/office/drawing/2014/main" id="{11CADB3B-45D6-24D7-0F6A-0EC337250A28}"/>
              </a:ext>
            </a:extLst>
          </p:cNvPr>
          <p:cNvPicPr>
            <a:picLocks noChangeAspect="1"/>
          </p:cNvPicPr>
          <p:nvPr/>
        </p:nvPicPr>
        <p:blipFill>
          <a:blip r:embed="rId4"/>
          <a:stretch>
            <a:fillRect/>
          </a:stretch>
        </p:blipFill>
        <p:spPr>
          <a:xfrm>
            <a:off x="3199760" y="2476848"/>
            <a:ext cx="330245" cy="334355"/>
          </a:xfrm>
          <a:prstGeom prst="rect">
            <a:avLst/>
          </a:prstGeom>
        </p:spPr>
      </p:pic>
      <p:pic>
        <p:nvPicPr>
          <p:cNvPr id="31" name="Picture 30" descr="Clerk Announces $6.2M Seed Funding To ...">
            <a:extLst>
              <a:ext uri="{FF2B5EF4-FFF2-40B4-BE49-F238E27FC236}">
                <a16:creationId xmlns:a16="http://schemas.microsoft.com/office/drawing/2014/main" id="{F7399039-DA96-60C7-A854-C173D5821694}"/>
              </a:ext>
            </a:extLst>
          </p:cNvPr>
          <p:cNvPicPr>
            <a:picLocks noChangeAspect="1"/>
          </p:cNvPicPr>
          <p:nvPr/>
        </p:nvPicPr>
        <p:blipFill>
          <a:blip r:embed="rId5"/>
          <a:stretch>
            <a:fillRect/>
          </a:stretch>
        </p:blipFill>
        <p:spPr>
          <a:xfrm>
            <a:off x="2877913" y="2860551"/>
            <a:ext cx="535141" cy="267878"/>
          </a:xfrm>
          <a:prstGeom prst="rect">
            <a:avLst/>
          </a:prstGeom>
        </p:spPr>
      </p:pic>
      <p:pic>
        <p:nvPicPr>
          <p:cNvPr id="33" name="Picture 32" descr="Mongodb original wordmark logo - Social ...">
            <a:extLst>
              <a:ext uri="{FF2B5EF4-FFF2-40B4-BE49-F238E27FC236}">
                <a16:creationId xmlns:a16="http://schemas.microsoft.com/office/drawing/2014/main" id="{826B8795-8C12-B37C-0EAE-97383B7AF321}"/>
              </a:ext>
            </a:extLst>
          </p:cNvPr>
          <p:cNvPicPr>
            <a:picLocks noChangeAspect="1"/>
          </p:cNvPicPr>
          <p:nvPr/>
        </p:nvPicPr>
        <p:blipFill>
          <a:blip r:embed="rId6"/>
          <a:stretch>
            <a:fillRect/>
          </a:stretch>
        </p:blipFill>
        <p:spPr>
          <a:xfrm>
            <a:off x="2889213" y="3323269"/>
            <a:ext cx="310849" cy="288349"/>
          </a:xfrm>
          <a:prstGeom prst="rect">
            <a:avLst/>
          </a:prstGeom>
        </p:spPr>
      </p:pic>
      <p:pic>
        <p:nvPicPr>
          <p:cNvPr id="35" name="Picture 34" descr="A logo on a transparent background&#10;&#10;AI-generated content may be incorrect.">
            <a:extLst>
              <a:ext uri="{FF2B5EF4-FFF2-40B4-BE49-F238E27FC236}">
                <a16:creationId xmlns:a16="http://schemas.microsoft.com/office/drawing/2014/main" id="{8796951C-A1CA-9344-4B10-1C5F49C6B436}"/>
              </a:ext>
            </a:extLst>
          </p:cNvPr>
          <p:cNvPicPr>
            <a:picLocks noChangeAspect="1"/>
          </p:cNvPicPr>
          <p:nvPr/>
        </p:nvPicPr>
        <p:blipFill>
          <a:blip r:embed="rId7"/>
          <a:stretch>
            <a:fillRect/>
          </a:stretch>
        </p:blipFill>
        <p:spPr>
          <a:xfrm>
            <a:off x="6967724" y="1603961"/>
            <a:ext cx="478051" cy="308715"/>
          </a:xfrm>
          <a:prstGeom prst="rect">
            <a:avLst/>
          </a:prstGeom>
        </p:spPr>
      </p:pic>
      <p:pic>
        <p:nvPicPr>
          <p:cNvPr id="37" name="Picture 36" descr="Jira Logo and symbol, meaning, history, PNG">
            <a:extLst>
              <a:ext uri="{FF2B5EF4-FFF2-40B4-BE49-F238E27FC236}">
                <a16:creationId xmlns:a16="http://schemas.microsoft.com/office/drawing/2014/main" id="{6503F000-78E3-FED9-6C82-CD488A8097AC}"/>
              </a:ext>
            </a:extLst>
          </p:cNvPr>
          <p:cNvPicPr>
            <a:picLocks noChangeAspect="1"/>
          </p:cNvPicPr>
          <p:nvPr/>
        </p:nvPicPr>
        <p:blipFill>
          <a:blip r:embed="rId8"/>
          <a:stretch>
            <a:fillRect/>
          </a:stretch>
        </p:blipFill>
        <p:spPr>
          <a:xfrm>
            <a:off x="7449877" y="2076844"/>
            <a:ext cx="387977" cy="234651"/>
          </a:xfrm>
          <a:prstGeom prst="rect">
            <a:avLst/>
          </a:prstGeom>
        </p:spPr>
      </p:pic>
      <p:pic>
        <p:nvPicPr>
          <p:cNvPr id="39" name="Picture 38" descr="GitHub | SUE">
            <a:extLst>
              <a:ext uri="{FF2B5EF4-FFF2-40B4-BE49-F238E27FC236}">
                <a16:creationId xmlns:a16="http://schemas.microsoft.com/office/drawing/2014/main" id="{C0028F25-0399-BA34-4C63-08F0E3EF2E50}"/>
              </a:ext>
            </a:extLst>
          </p:cNvPr>
          <p:cNvPicPr>
            <a:picLocks noChangeAspect="1"/>
          </p:cNvPicPr>
          <p:nvPr/>
        </p:nvPicPr>
        <p:blipFill>
          <a:blip r:embed="rId9"/>
          <a:stretch>
            <a:fillRect/>
          </a:stretch>
        </p:blipFill>
        <p:spPr>
          <a:xfrm>
            <a:off x="7359363" y="2462868"/>
            <a:ext cx="564957" cy="265061"/>
          </a:xfrm>
          <a:prstGeom prst="rect">
            <a:avLst/>
          </a:prstGeom>
        </p:spPr>
      </p:pic>
      <p:pic>
        <p:nvPicPr>
          <p:cNvPr id="41" name="Picture 40" descr="Logo OneDrive Office 365 Microsoft ...">
            <a:extLst>
              <a:ext uri="{FF2B5EF4-FFF2-40B4-BE49-F238E27FC236}">
                <a16:creationId xmlns:a16="http://schemas.microsoft.com/office/drawing/2014/main" id="{801A0288-DE2D-BC93-C5B9-08984A539248}"/>
              </a:ext>
            </a:extLst>
          </p:cNvPr>
          <p:cNvPicPr>
            <a:picLocks noChangeAspect="1"/>
          </p:cNvPicPr>
          <p:nvPr/>
        </p:nvPicPr>
        <p:blipFill>
          <a:blip r:embed="rId10"/>
          <a:stretch>
            <a:fillRect/>
          </a:stretch>
        </p:blipFill>
        <p:spPr>
          <a:xfrm>
            <a:off x="7360435" y="2861904"/>
            <a:ext cx="336614" cy="320402"/>
          </a:xfrm>
          <a:prstGeom prst="rect">
            <a:avLst/>
          </a:prstGeom>
        </p:spPr>
      </p:pic>
      <p:pic>
        <p:nvPicPr>
          <p:cNvPr id="43" name="Picture 42" descr="Ideaboardz">
            <a:extLst>
              <a:ext uri="{FF2B5EF4-FFF2-40B4-BE49-F238E27FC236}">
                <a16:creationId xmlns:a16="http://schemas.microsoft.com/office/drawing/2014/main" id="{6C2653AE-C7EE-75DA-C8A6-32A5ACBBE064}"/>
              </a:ext>
            </a:extLst>
          </p:cNvPr>
          <p:cNvPicPr>
            <a:picLocks noChangeAspect="1"/>
          </p:cNvPicPr>
          <p:nvPr/>
        </p:nvPicPr>
        <p:blipFill>
          <a:blip r:embed="rId11"/>
          <a:stretch>
            <a:fillRect/>
          </a:stretch>
        </p:blipFill>
        <p:spPr>
          <a:xfrm>
            <a:off x="7933073" y="3283025"/>
            <a:ext cx="375227" cy="369970"/>
          </a:xfrm>
          <a:prstGeom prst="rect">
            <a:avLst/>
          </a:prstGeom>
        </p:spPr>
      </p:pic>
    </p:spTree>
    <p:extLst>
      <p:ext uri="{BB962C8B-B14F-4D97-AF65-F5344CB8AC3E}">
        <p14:creationId xmlns:p14="http://schemas.microsoft.com/office/powerpoint/2010/main" val="3218531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71" name="Google Shape;771;p48"/>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AI Model</a:t>
            </a:r>
            <a:endParaRPr lang="en-US"/>
          </a:p>
        </p:txBody>
      </p:sp>
      <p:sp>
        <p:nvSpPr>
          <p:cNvPr id="8" name="TextBox 7">
            <a:extLst>
              <a:ext uri="{FF2B5EF4-FFF2-40B4-BE49-F238E27FC236}">
                <a16:creationId xmlns:a16="http://schemas.microsoft.com/office/drawing/2014/main" id="{9E279D24-59B4-B269-6146-A7D27544BDFD}"/>
              </a:ext>
            </a:extLst>
          </p:cNvPr>
          <p:cNvSpPr txBox="1"/>
          <p:nvPr/>
        </p:nvSpPr>
        <p:spPr>
          <a:xfrm>
            <a:off x="1542614" y="1108536"/>
            <a:ext cx="6172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37160"/>
            <a:r>
              <a:rPr lang="en-US" b="1">
                <a:solidFill>
                  <a:srgbClr val="212121"/>
                </a:solidFill>
                <a:latin typeface="Helvetica Neue"/>
              </a:rPr>
              <a:t>YOLO</a:t>
            </a:r>
            <a:r>
              <a:rPr lang="en-US">
                <a:solidFill>
                  <a:srgbClr val="212121"/>
                </a:solidFill>
                <a:latin typeface="Helvetica Neue"/>
              </a:rPr>
              <a:t>, which stands for ‘You Only Look Once,’ is a state-of-the-art object detection model known for its real-time speed and accuracy.</a:t>
            </a:r>
          </a:p>
          <a:p>
            <a:pPr marL="457200" indent="-320040">
              <a:buFont typeface="Montserrat"/>
              <a:buChar char="●"/>
            </a:pPr>
            <a:r>
              <a:rPr lang="en-US">
                <a:solidFill>
                  <a:srgbClr val="212121"/>
                </a:solidFill>
                <a:latin typeface="Helvetica Neue"/>
              </a:rPr>
              <a:t>Real-time Speed: Processes the entire image in a single pass, making it one of the fastest models for object detection.</a:t>
            </a:r>
          </a:p>
          <a:p>
            <a:pPr marL="457200" indent="-320040">
              <a:buFont typeface="Montserrat"/>
              <a:buChar char="●"/>
            </a:pPr>
            <a:r>
              <a:rPr lang="en-US">
                <a:solidFill>
                  <a:srgbClr val="212121"/>
                </a:solidFill>
                <a:latin typeface="Helvetica Neue"/>
              </a:rPr>
              <a:t>Grid-Based Detection: Divides the image into a grid, with each cell responsible for detecting objects within it.</a:t>
            </a:r>
          </a:p>
          <a:p>
            <a:pPr marL="457200" indent="-320040">
              <a:buFont typeface="Montserrat"/>
              <a:buChar char="●"/>
            </a:pPr>
            <a:r>
              <a:rPr lang="en-US">
                <a:solidFill>
                  <a:srgbClr val="212121"/>
                </a:solidFill>
                <a:latin typeface="Helvetica Neue"/>
              </a:rPr>
              <a:t>Accurate Bounding Boxes: Predicts precise bounding boxes and confidence scores for each detected object.</a:t>
            </a:r>
          </a:p>
          <a:p>
            <a:pPr marL="457200" indent="-320040">
              <a:buFont typeface="Montserrat"/>
              <a:buChar char="●"/>
            </a:pPr>
            <a:r>
              <a:rPr lang="en-US">
                <a:solidFill>
                  <a:srgbClr val="212121"/>
                </a:solidFill>
                <a:latin typeface="Helvetica Neue"/>
              </a:rPr>
              <a:t>Pre-trained on COCO: Leverages the massive COCO dataset (80 object categories, 200,000+ images) for robust and accurate general object detection</a:t>
            </a:r>
          </a:p>
          <a:p>
            <a:pPr marL="457200" indent="-320040">
              <a:buFont typeface="Montserrat"/>
              <a:buChar char="●"/>
            </a:pPr>
            <a:r>
              <a:rPr lang="en-US">
                <a:solidFill>
                  <a:srgbClr val="212121"/>
                </a:solidFill>
                <a:latin typeface="Helvetica Neue"/>
              </a:rPr>
              <a:t>Refined Results: Uses Non-Maximum Suppression (NMS) to eliminate overlapping detections and ensure only the most accurate results are shown.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E73879EF-FD79-6735-8725-3B13CB0C7C20}"/>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89E1EC3B-16E5-B52B-AF94-08E767129939}"/>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Architecture Diagram</a:t>
            </a:r>
          </a:p>
        </p:txBody>
      </p:sp>
      <p:pic>
        <p:nvPicPr>
          <p:cNvPr id="8" name="Picture Placeholder 7" descr="A diagram of a computer system&#10;&#10;AI-generated content may be incorrect.">
            <a:extLst>
              <a:ext uri="{FF2B5EF4-FFF2-40B4-BE49-F238E27FC236}">
                <a16:creationId xmlns:a16="http://schemas.microsoft.com/office/drawing/2014/main" id="{1914893E-E138-C8E7-FAAD-04A5115F4168}"/>
              </a:ext>
            </a:extLst>
          </p:cNvPr>
          <p:cNvPicPr>
            <a:picLocks noGrp="1" noChangeAspect="1"/>
          </p:cNvPicPr>
          <p:nvPr>
            <p:ph type="pic" idx="2"/>
          </p:nvPr>
        </p:nvPicPr>
        <p:blipFill>
          <a:blip r:embed="rId3"/>
          <a:srcRect l="157" t="2683" r="157" b="537"/>
          <a:stretch/>
        </p:blipFill>
        <p:spPr>
          <a:xfrm>
            <a:off x="2157495" y="895533"/>
            <a:ext cx="4596726" cy="3917418"/>
          </a:xfrm>
        </p:spPr>
      </p:pic>
    </p:spTree>
    <p:extLst>
      <p:ext uri="{BB962C8B-B14F-4D97-AF65-F5344CB8AC3E}">
        <p14:creationId xmlns:p14="http://schemas.microsoft.com/office/powerpoint/2010/main" val="1722624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61DD526-841F-7499-CB98-25DAC31E35F5}"/>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5B1A4030-798C-67B2-5F2D-0CD06CDDA17B}"/>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Context Diagram</a:t>
            </a:r>
          </a:p>
        </p:txBody>
      </p:sp>
      <p:pic>
        <p:nvPicPr>
          <p:cNvPr id="6" name="Picture 5" descr="A diagram of a system&#10;&#10;AI-generated content may be incorrect.">
            <a:extLst>
              <a:ext uri="{FF2B5EF4-FFF2-40B4-BE49-F238E27FC236}">
                <a16:creationId xmlns:a16="http://schemas.microsoft.com/office/drawing/2014/main" id="{2F5AC504-B238-77E7-536C-46851E93B104}"/>
              </a:ext>
            </a:extLst>
          </p:cNvPr>
          <p:cNvPicPr>
            <a:picLocks noChangeAspect="1"/>
          </p:cNvPicPr>
          <p:nvPr/>
        </p:nvPicPr>
        <p:blipFill>
          <a:blip r:embed="rId3"/>
          <a:stretch>
            <a:fillRect/>
          </a:stretch>
        </p:blipFill>
        <p:spPr>
          <a:xfrm>
            <a:off x="958103" y="1073872"/>
            <a:ext cx="7059706" cy="3382358"/>
          </a:xfrm>
          <a:prstGeom prst="rect">
            <a:avLst/>
          </a:prstGeom>
        </p:spPr>
      </p:pic>
    </p:spTree>
    <p:extLst>
      <p:ext uri="{BB962C8B-B14F-4D97-AF65-F5344CB8AC3E}">
        <p14:creationId xmlns:p14="http://schemas.microsoft.com/office/powerpoint/2010/main" val="27375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43854A12-E51E-FCCE-CD75-2BCC890A3510}"/>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F996870E-F184-9066-5A3D-5BDE4FD059AF}"/>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ER Diagram</a:t>
            </a:r>
            <a:r>
              <a:rPr lang="en-US" sz="900"/>
              <a:t>(improved)</a:t>
            </a:r>
            <a:endParaRPr lang="en" sz="900">
              <a:solidFill>
                <a:srgbClr val="000000"/>
              </a:solidFill>
            </a:endParaRPr>
          </a:p>
          <a:p>
            <a:endParaRPr lang="en" sz="1600" b="1"/>
          </a:p>
        </p:txBody>
      </p:sp>
      <p:pic>
        <p:nvPicPr>
          <p:cNvPr id="25" name="Picture Placeholder 24" descr="A diagram of a company&#10;&#10;AI-generated content may be incorrect.">
            <a:extLst>
              <a:ext uri="{FF2B5EF4-FFF2-40B4-BE49-F238E27FC236}">
                <a16:creationId xmlns:a16="http://schemas.microsoft.com/office/drawing/2014/main" id="{EDDD264C-CDD2-DCB5-DB53-D1981FD1BC16}"/>
              </a:ext>
            </a:extLst>
          </p:cNvPr>
          <p:cNvPicPr>
            <a:picLocks noGrp="1" noChangeAspect="1"/>
          </p:cNvPicPr>
          <p:nvPr>
            <p:ph type="pic" idx="2"/>
          </p:nvPr>
        </p:nvPicPr>
        <p:blipFill>
          <a:blip r:embed="rId3"/>
          <a:srcRect l="697" t="-664" r="1622" b="442"/>
          <a:stretch/>
        </p:blipFill>
        <p:spPr>
          <a:xfrm>
            <a:off x="1551981" y="601505"/>
            <a:ext cx="5919606" cy="4039280"/>
          </a:xfrm>
        </p:spPr>
      </p:pic>
    </p:spTree>
    <p:extLst>
      <p:ext uri="{BB962C8B-B14F-4D97-AF65-F5344CB8AC3E}">
        <p14:creationId xmlns:p14="http://schemas.microsoft.com/office/powerpoint/2010/main" val="3224047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0"/>
          <p:cNvSpPr txBox="1">
            <a:spLocks noGrp="1"/>
          </p:cNvSpPr>
          <p:nvPr>
            <p:ph type="subTitle" idx="1"/>
          </p:nvPr>
        </p:nvSpPr>
        <p:spPr>
          <a:xfrm>
            <a:off x="2092615" y="1044438"/>
            <a:ext cx="2373378" cy="692199"/>
          </a:xfrm>
          <a:prstGeom prst="rect">
            <a:avLst/>
          </a:prstGeom>
        </p:spPr>
        <p:txBody>
          <a:bodyPr spcFirstLastPara="1" wrap="square" lIns="91425" tIns="91425" rIns="91425" bIns="91425" anchor="ctr" anchorCtr="0">
            <a:noAutofit/>
          </a:bodyPr>
          <a:lstStyle/>
          <a:p>
            <a:pPr marL="0" indent="0"/>
            <a:r>
              <a:rPr lang="en"/>
              <a:t>Team Member</a:t>
            </a:r>
            <a:endParaRPr err="1"/>
          </a:p>
        </p:txBody>
      </p:sp>
      <p:sp>
        <p:nvSpPr>
          <p:cNvPr id="590" name="Google Shape;590;p40"/>
          <p:cNvSpPr txBox="1">
            <a:spLocks noGrp="1"/>
          </p:cNvSpPr>
          <p:nvPr>
            <p:ph type="title"/>
          </p:nvPr>
        </p:nvSpPr>
        <p:spPr>
          <a:xfrm>
            <a:off x="1342315" y="1044438"/>
            <a:ext cx="560631" cy="692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91" name="Google Shape;591;p40"/>
          <p:cNvSpPr txBox="1">
            <a:spLocks noGrp="1"/>
          </p:cNvSpPr>
          <p:nvPr>
            <p:ph type="title" idx="3"/>
          </p:nvPr>
        </p:nvSpPr>
        <p:spPr>
          <a:xfrm>
            <a:off x="720000" y="329903"/>
            <a:ext cx="7704000" cy="6645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Agenda</a:t>
            </a:r>
            <a:endParaRPr lang="en-US"/>
          </a:p>
        </p:txBody>
      </p:sp>
      <p:sp>
        <p:nvSpPr>
          <p:cNvPr id="592" name="Google Shape;592;p40"/>
          <p:cNvSpPr txBox="1">
            <a:spLocks noGrp="1"/>
          </p:cNvSpPr>
          <p:nvPr>
            <p:ph type="subTitle" idx="4"/>
          </p:nvPr>
        </p:nvSpPr>
        <p:spPr>
          <a:xfrm>
            <a:off x="2092615" y="1819172"/>
            <a:ext cx="2574841" cy="692199"/>
          </a:xfrm>
          <a:prstGeom prst="rect">
            <a:avLst/>
          </a:prstGeom>
        </p:spPr>
        <p:txBody>
          <a:bodyPr spcFirstLastPara="1" wrap="square" lIns="91425" tIns="91425" rIns="91425" bIns="91425" anchor="ctr" anchorCtr="0">
            <a:noAutofit/>
          </a:bodyPr>
          <a:lstStyle/>
          <a:p>
            <a:pPr marL="0" indent="0"/>
            <a:r>
              <a:rPr lang="en"/>
              <a:t>Project Overview</a:t>
            </a:r>
            <a:endParaRPr/>
          </a:p>
        </p:txBody>
      </p:sp>
      <p:sp>
        <p:nvSpPr>
          <p:cNvPr id="594" name="Google Shape;594;p40"/>
          <p:cNvSpPr txBox="1">
            <a:spLocks noGrp="1"/>
          </p:cNvSpPr>
          <p:nvPr>
            <p:ph type="title" idx="6"/>
          </p:nvPr>
        </p:nvSpPr>
        <p:spPr>
          <a:xfrm>
            <a:off x="1342315" y="1819172"/>
            <a:ext cx="560631" cy="692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95" name="Google Shape;595;p40"/>
          <p:cNvSpPr txBox="1">
            <a:spLocks noGrp="1"/>
          </p:cNvSpPr>
          <p:nvPr>
            <p:ph type="subTitle" idx="7"/>
          </p:nvPr>
        </p:nvSpPr>
        <p:spPr>
          <a:xfrm>
            <a:off x="2017301" y="2823003"/>
            <a:ext cx="3148668" cy="696629"/>
          </a:xfrm>
          <a:prstGeom prst="rect">
            <a:avLst/>
          </a:prstGeom>
        </p:spPr>
        <p:txBody>
          <a:bodyPr spcFirstLastPara="1" wrap="square" lIns="91425" tIns="91425" rIns="91425" bIns="91425" anchor="ctr" anchorCtr="0">
            <a:noAutofit/>
          </a:bodyPr>
          <a:lstStyle/>
          <a:p>
            <a:pPr marL="0" indent="0"/>
            <a:r>
              <a:rPr lang="en"/>
              <a:t>Technologies &amp; Tools, Team Logistics</a:t>
            </a:r>
            <a:endParaRPr lang="en">
              <a:solidFill>
                <a:srgbClr val="000000"/>
              </a:solidFill>
            </a:endParaRPr>
          </a:p>
          <a:p>
            <a:pPr marL="0" indent="0"/>
            <a:endParaRPr lang="en"/>
          </a:p>
        </p:txBody>
      </p:sp>
      <p:sp>
        <p:nvSpPr>
          <p:cNvPr id="597" name="Google Shape;597;p40"/>
          <p:cNvSpPr txBox="1">
            <a:spLocks noGrp="1"/>
          </p:cNvSpPr>
          <p:nvPr>
            <p:ph type="title" idx="9"/>
          </p:nvPr>
        </p:nvSpPr>
        <p:spPr>
          <a:xfrm>
            <a:off x="1342315" y="2610352"/>
            <a:ext cx="560631" cy="692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p>
        </p:txBody>
      </p:sp>
      <p:sp>
        <p:nvSpPr>
          <p:cNvPr id="31" name="Google Shape;597;p40">
            <a:extLst>
              <a:ext uri="{FF2B5EF4-FFF2-40B4-BE49-F238E27FC236}">
                <a16:creationId xmlns:a16="http://schemas.microsoft.com/office/drawing/2014/main" id="{1FE26D6A-0ADC-3042-55BE-DD6002CC18F1}"/>
              </a:ext>
            </a:extLst>
          </p:cNvPr>
          <p:cNvSpPr txBox="1">
            <a:spLocks/>
          </p:cNvSpPr>
          <p:nvPr/>
        </p:nvSpPr>
        <p:spPr>
          <a:xfrm>
            <a:off x="1342589" y="3375367"/>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4</a:t>
            </a:r>
          </a:p>
        </p:txBody>
      </p:sp>
      <p:sp>
        <p:nvSpPr>
          <p:cNvPr id="34" name="Google Shape;597;p40">
            <a:extLst>
              <a:ext uri="{FF2B5EF4-FFF2-40B4-BE49-F238E27FC236}">
                <a16:creationId xmlns:a16="http://schemas.microsoft.com/office/drawing/2014/main" id="{0FED0132-BF2E-E232-7748-92C48A9CCC07}"/>
              </a:ext>
            </a:extLst>
          </p:cNvPr>
          <p:cNvSpPr txBox="1">
            <a:spLocks/>
          </p:cNvSpPr>
          <p:nvPr/>
        </p:nvSpPr>
        <p:spPr>
          <a:xfrm>
            <a:off x="1342588" y="4160665"/>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5</a:t>
            </a:r>
          </a:p>
        </p:txBody>
      </p:sp>
      <p:sp>
        <p:nvSpPr>
          <p:cNvPr id="36" name="Google Shape;595;p40">
            <a:extLst>
              <a:ext uri="{FF2B5EF4-FFF2-40B4-BE49-F238E27FC236}">
                <a16:creationId xmlns:a16="http://schemas.microsoft.com/office/drawing/2014/main" id="{D0EB3573-B4D7-700D-7DC2-55B4052E89AE}"/>
              </a:ext>
            </a:extLst>
          </p:cNvPr>
          <p:cNvSpPr txBox="1">
            <a:spLocks/>
          </p:cNvSpPr>
          <p:nvPr/>
        </p:nvSpPr>
        <p:spPr>
          <a:xfrm>
            <a:off x="2092889" y="3383590"/>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Personas</a:t>
            </a:r>
            <a:endParaRPr lang="en-US"/>
          </a:p>
        </p:txBody>
      </p:sp>
      <p:sp>
        <p:nvSpPr>
          <p:cNvPr id="37" name="Google Shape;595;p40">
            <a:extLst>
              <a:ext uri="{FF2B5EF4-FFF2-40B4-BE49-F238E27FC236}">
                <a16:creationId xmlns:a16="http://schemas.microsoft.com/office/drawing/2014/main" id="{D95DFF27-7641-58FF-70C4-4E91AA80924D}"/>
              </a:ext>
            </a:extLst>
          </p:cNvPr>
          <p:cNvSpPr txBox="1">
            <a:spLocks/>
          </p:cNvSpPr>
          <p:nvPr/>
        </p:nvSpPr>
        <p:spPr>
          <a:xfrm>
            <a:off x="5730108" y="2625638"/>
            <a:ext cx="2794250"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Product &amp; Sprint 2 backlogs, Matrics</a:t>
            </a:r>
            <a:endParaRPr lang="en-US"/>
          </a:p>
        </p:txBody>
      </p:sp>
      <p:sp>
        <p:nvSpPr>
          <p:cNvPr id="10" name="Google Shape;588;p40">
            <a:extLst>
              <a:ext uri="{FF2B5EF4-FFF2-40B4-BE49-F238E27FC236}">
                <a16:creationId xmlns:a16="http://schemas.microsoft.com/office/drawing/2014/main" id="{A6210D30-1339-9D92-C19A-DF14D11610F6}"/>
              </a:ext>
            </a:extLst>
          </p:cNvPr>
          <p:cNvSpPr txBox="1">
            <a:spLocks/>
          </p:cNvSpPr>
          <p:nvPr/>
        </p:nvSpPr>
        <p:spPr>
          <a:xfrm>
            <a:off x="2098817" y="4160663"/>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MVP</a:t>
            </a:r>
          </a:p>
        </p:txBody>
      </p:sp>
      <p:sp>
        <p:nvSpPr>
          <p:cNvPr id="12" name="Google Shape;590;p40">
            <a:extLst>
              <a:ext uri="{FF2B5EF4-FFF2-40B4-BE49-F238E27FC236}">
                <a16:creationId xmlns:a16="http://schemas.microsoft.com/office/drawing/2014/main" id="{1FE54E80-0AA6-0E09-8824-F8526559F5A1}"/>
              </a:ext>
            </a:extLst>
          </p:cNvPr>
          <p:cNvSpPr txBox="1">
            <a:spLocks/>
          </p:cNvSpPr>
          <p:nvPr/>
        </p:nvSpPr>
        <p:spPr>
          <a:xfrm>
            <a:off x="4985738" y="1072791"/>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6</a:t>
            </a:r>
          </a:p>
        </p:txBody>
      </p:sp>
      <p:sp>
        <p:nvSpPr>
          <p:cNvPr id="14" name="Google Shape;592;p40">
            <a:extLst>
              <a:ext uri="{FF2B5EF4-FFF2-40B4-BE49-F238E27FC236}">
                <a16:creationId xmlns:a16="http://schemas.microsoft.com/office/drawing/2014/main" id="{0AE0F20D-75B9-F452-95DD-CE3B2191EA1E}"/>
              </a:ext>
            </a:extLst>
          </p:cNvPr>
          <p:cNvSpPr txBox="1">
            <a:spLocks/>
          </p:cNvSpPr>
          <p:nvPr/>
        </p:nvSpPr>
        <p:spPr>
          <a:xfrm>
            <a:off x="5736038" y="1847525"/>
            <a:ext cx="2574841"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Sprint 1 Recap</a:t>
            </a:r>
          </a:p>
        </p:txBody>
      </p:sp>
      <p:sp>
        <p:nvSpPr>
          <p:cNvPr id="16" name="Google Shape;594;p40">
            <a:extLst>
              <a:ext uri="{FF2B5EF4-FFF2-40B4-BE49-F238E27FC236}">
                <a16:creationId xmlns:a16="http://schemas.microsoft.com/office/drawing/2014/main" id="{5D869BD2-918A-F63F-6373-068FA08FC662}"/>
              </a:ext>
            </a:extLst>
          </p:cNvPr>
          <p:cNvSpPr txBox="1">
            <a:spLocks/>
          </p:cNvSpPr>
          <p:nvPr/>
        </p:nvSpPr>
        <p:spPr>
          <a:xfrm>
            <a:off x="4985738" y="1847525"/>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7</a:t>
            </a:r>
          </a:p>
        </p:txBody>
      </p:sp>
      <p:sp>
        <p:nvSpPr>
          <p:cNvPr id="18" name="Google Shape;595;p40">
            <a:extLst>
              <a:ext uri="{FF2B5EF4-FFF2-40B4-BE49-F238E27FC236}">
                <a16:creationId xmlns:a16="http://schemas.microsoft.com/office/drawing/2014/main" id="{C7BAAD93-D63D-D5C5-4C70-FA1657AA2CE9}"/>
              </a:ext>
            </a:extLst>
          </p:cNvPr>
          <p:cNvSpPr txBox="1">
            <a:spLocks/>
          </p:cNvSpPr>
          <p:nvPr/>
        </p:nvSpPr>
        <p:spPr>
          <a:xfrm>
            <a:off x="5727178" y="4180426"/>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Project Demo</a:t>
            </a:r>
            <a:endParaRPr lang="en-US"/>
          </a:p>
        </p:txBody>
      </p:sp>
      <p:sp>
        <p:nvSpPr>
          <p:cNvPr id="20" name="Google Shape;597;p40">
            <a:extLst>
              <a:ext uri="{FF2B5EF4-FFF2-40B4-BE49-F238E27FC236}">
                <a16:creationId xmlns:a16="http://schemas.microsoft.com/office/drawing/2014/main" id="{42E4E782-C31A-38B9-EAC9-FD10F6F0AA47}"/>
              </a:ext>
            </a:extLst>
          </p:cNvPr>
          <p:cNvSpPr txBox="1">
            <a:spLocks/>
          </p:cNvSpPr>
          <p:nvPr/>
        </p:nvSpPr>
        <p:spPr>
          <a:xfrm>
            <a:off x="4985738" y="2638705"/>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8</a:t>
            </a:r>
          </a:p>
        </p:txBody>
      </p:sp>
      <p:sp>
        <p:nvSpPr>
          <p:cNvPr id="21" name="Google Shape;597;p40">
            <a:extLst>
              <a:ext uri="{FF2B5EF4-FFF2-40B4-BE49-F238E27FC236}">
                <a16:creationId xmlns:a16="http://schemas.microsoft.com/office/drawing/2014/main" id="{30B626F8-B800-9F5A-EB81-2E17FA57404B}"/>
              </a:ext>
            </a:extLst>
          </p:cNvPr>
          <p:cNvSpPr txBox="1">
            <a:spLocks/>
          </p:cNvSpPr>
          <p:nvPr/>
        </p:nvSpPr>
        <p:spPr>
          <a:xfrm>
            <a:off x="4975379" y="3393087"/>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9</a:t>
            </a:r>
          </a:p>
        </p:txBody>
      </p:sp>
      <p:sp>
        <p:nvSpPr>
          <p:cNvPr id="22" name="Google Shape;597;p40">
            <a:extLst>
              <a:ext uri="{FF2B5EF4-FFF2-40B4-BE49-F238E27FC236}">
                <a16:creationId xmlns:a16="http://schemas.microsoft.com/office/drawing/2014/main" id="{F6C5ED7B-5C93-DEC9-B067-9197B5EEAA70}"/>
              </a:ext>
            </a:extLst>
          </p:cNvPr>
          <p:cNvSpPr txBox="1">
            <a:spLocks/>
          </p:cNvSpPr>
          <p:nvPr/>
        </p:nvSpPr>
        <p:spPr>
          <a:xfrm>
            <a:off x="4975378" y="4178385"/>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10</a:t>
            </a:r>
          </a:p>
        </p:txBody>
      </p:sp>
      <p:sp>
        <p:nvSpPr>
          <p:cNvPr id="23" name="Google Shape;595;p40">
            <a:extLst>
              <a:ext uri="{FF2B5EF4-FFF2-40B4-BE49-F238E27FC236}">
                <a16:creationId xmlns:a16="http://schemas.microsoft.com/office/drawing/2014/main" id="{A42E8F3F-EA11-6B5A-0ABC-3C3649B9EC9C}"/>
              </a:ext>
            </a:extLst>
          </p:cNvPr>
          <p:cNvSpPr txBox="1">
            <a:spLocks/>
          </p:cNvSpPr>
          <p:nvPr/>
        </p:nvSpPr>
        <p:spPr>
          <a:xfrm>
            <a:off x="5725679" y="3401310"/>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Sprint 3 – Sprint planning</a:t>
            </a:r>
            <a:endParaRPr lang="en-US"/>
          </a:p>
        </p:txBody>
      </p:sp>
      <p:sp>
        <p:nvSpPr>
          <p:cNvPr id="24" name="Google Shape;595;p40">
            <a:extLst>
              <a:ext uri="{FF2B5EF4-FFF2-40B4-BE49-F238E27FC236}">
                <a16:creationId xmlns:a16="http://schemas.microsoft.com/office/drawing/2014/main" id="{6900F22B-DE0A-6279-DACE-0ECDB5CCDA51}"/>
              </a:ext>
            </a:extLst>
          </p:cNvPr>
          <p:cNvSpPr txBox="1">
            <a:spLocks/>
          </p:cNvSpPr>
          <p:nvPr/>
        </p:nvSpPr>
        <p:spPr>
          <a:xfrm>
            <a:off x="5725678" y="1070624"/>
            <a:ext cx="2692354"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Designed Diagrams</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9662B53F-9F9A-B084-7947-0527008B2CD7}"/>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29B08179-62D8-9C05-A06D-894A392FEBC1}"/>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Sequence Diagram</a:t>
            </a:r>
          </a:p>
        </p:txBody>
      </p:sp>
      <p:pic>
        <p:nvPicPr>
          <p:cNvPr id="8" name="Picture Placeholder 7" descr="A diagram of a network&#10;&#10;AI-generated content may be incorrect.">
            <a:extLst>
              <a:ext uri="{FF2B5EF4-FFF2-40B4-BE49-F238E27FC236}">
                <a16:creationId xmlns:a16="http://schemas.microsoft.com/office/drawing/2014/main" id="{C3AE0D2F-9C5C-0520-307B-96AEEDB6FA77}"/>
              </a:ext>
            </a:extLst>
          </p:cNvPr>
          <p:cNvPicPr>
            <a:picLocks noGrp="1" noChangeAspect="1"/>
          </p:cNvPicPr>
          <p:nvPr>
            <p:ph type="pic" idx="2"/>
          </p:nvPr>
        </p:nvPicPr>
        <p:blipFill>
          <a:blip r:embed="rId3"/>
          <a:srcRect l="-94" r="-94" b="680"/>
          <a:stretch/>
        </p:blipFill>
        <p:spPr>
          <a:xfrm>
            <a:off x="718127" y="1062548"/>
            <a:ext cx="7716418" cy="3335057"/>
          </a:xfrm>
        </p:spPr>
      </p:pic>
    </p:spTree>
    <p:extLst>
      <p:ext uri="{BB962C8B-B14F-4D97-AF65-F5344CB8AC3E}">
        <p14:creationId xmlns:p14="http://schemas.microsoft.com/office/powerpoint/2010/main" val="1675401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5E2C3AB5-CFB9-51FC-3D97-5419B5CFEBB3}"/>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1BED8E5A-51C0-9BD0-0C00-F42345C51493}"/>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State Diagram</a:t>
            </a:r>
          </a:p>
        </p:txBody>
      </p:sp>
      <p:pic>
        <p:nvPicPr>
          <p:cNvPr id="5" name="Picture Placeholder 4" descr="A diagram of a route&#10;&#10;AI-generated content may be incorrect.">
            <a:extLst>
              <a:ext uri="{FF2B5EF4-FFF2-40B4-BE49-F238E27FC236}">
                <a16:creationId xmlns:a16="http://schemas.microsoft.com/office/drawing/2014/main" id="{AFECE3E4-F636-2B28-F36E-C2CCE663EE08}"/>
              </a:ext>
            </a:extLst>
          </p:cNvPr>
          <p:cNvPicPr>
            <a:picLocks noGrp="1" noChangeAspect="1"/>
          </p:cNvPicPr>
          <p:nvPr>
            <p:ph type="pic" idx="2"/>
          </p:nvPr>
        </p:nvPicPr>
        <p:blipFill>
          <a:blip r:embed="rId3"/>
          <a:srcRect t="53" r="214" b="-202"/>
          <a:stretch/>
        </p:blipFill>
        <p:spPr>
          <a:xfrm>
            <a:off x="2594810" y="900999"/>
            <a:ext cx="4156545" cy="3830074"/>
          </a:xfrm>
        </p:spPr>
      </p:pic>
    </p:spTree>
    <p:extLst>
      <p:ext uri="{BB962C8B-B14F-4D97-AF65-F5344CB8AC3E}">
        <p14:creationId xmlns:p14="http://schemas.microsoft.com/office/powerpoint/2010/main" val="997747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E1913AAE-3560-27D7-04A3-B1FC3E88FFE5}"/>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C7A89F38-4E34-69B9-A981-18AAA88FD931}"/>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Class Diagram</a:t>
            </a:r>
          </a:p>
        </p:txBody>
      </p:sp>
      <p:pic>
        <p:nvPicPr>
          <p:cNvPr id="5" name="Picture Placeholder 4" descr="A diagram of a computer&#10;&#10;AI-generated content may be incorrect.">
            <a:extLst>
              <a:ext uri="{FF2B5EF4-FFF2-40B4-BE49-F238E27FC236}">
                <a16:creationId xmlns:a16="http://schemas.microsoft.com/office/drawing/2014/main" id="{699B7F67-6F3D-D95B-B5D5-E3EB098BD620}"/>
              </a:ext>
            </a:extLst>
          </p:cNvPr>
          <p:cNvPicPr>
            <a:picLocks noGrp="1" noChangeAspect="1"/>
          </p:cNvPicPr>
          <p:nvPr>
            <p:ph type="pic" idx="2"/>
          </p:nvPr>
        </p:nvPicPr>
        <p:blipFill>
          <a:blip r:embed="rId3"/>
          <a:srcRect l="-312" r="-156" b="-412"/>
          <a:stretch/>
        </p:blipFill>
        <p:spPr>
          <a:xfrm>
            <a:off x="795357" y="904857"/>
            <a:ext cx="7553349" cy="3851247"/>
          </a:xfrm>
        </p:spPr>
      </p:pic>
    </p:spTree>
    <p:extLst>
      <p:ext uri="{BB962C8B-B14F-4D97-AF65-F5344CB8AC3E}">
        <p14:creationId xmlns:p14="http://schemas.microsoft.com/office/powerpoint/2010/main" val="3857884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B3DE058-EC8F-CEBC-782B-D27A46A7A1F6}"/>
              </a:ext>
            </a:extLst>
          </p:cNvPr>
          <p:cNvSpPr>
            <a:spLocks noGrp="1"/>
          </p:cNvSpPr>
          <p:nvPr>
            <p:ph type="subTitle" idx="1"/>
          </p:nvPr>
        </p:nvSpPr>
        <p:spPr>
          <a:xfrm>
            <a:off x="2305266" y="1185600"/>
            <a:ext cx="4916267" cy="572010"/>
          </a:xfrm>
        </p:spPr>
        <p:txBody>
          <a:bodyPr/>
          <a:lstStyle/>
          <a:p>
            <a:r>
              <a:rPr lang="en-US"/>
              <a:t>Implemented YOLO Module</a:t>
            </a:r>
          </a:p>
        </p:txBody>
      </p:sp>
      <p:sp>
        <p:nvSpPr>
          <p:cNvPr id="4" name="Title 3">
            <a:extLst>
              <a:ext uri="{FF2B5EF4-FFF2-40B4-BE49-F238E27FC236}">
                <a16:creationId xmlns:a16="http://schemas.microsoft.com/office/drawing/2014/main" id="{F011F880-934F-B0A0-F98B-A55DDFBDCA7C}"/>
              </a:ext>
            </a:extLst>
          </p:cNvPr>
          <p:cNvSpPr>
            <a:spLocks noGrp="1"/>
          </p:cNvSpPr>
          <p:nvPr>
            <p:ph type="title"/>
          </p:nvPr>
        </p:nvSpPr>
        <p:spPr>
          <a:xfrm>
            <a:off x="1554966" y="1185600"/>
            <a:ext cx="585300" cy="585300"/>
          </a:xfrm>
        </p:spPr>
        <p:txBody>
          <a:bodyPr/>
          <a:lstStyle/>
          <a:p>
            <a:r>
              <a:rPr lang="en-US"/>
              <a:t>1</a:t>
            </a:r>
          </a:p>
        </p:txBody>
      </p:sp>
      <p:sp>
        <p:nvSpPr>
          <p:cNvPr id="5" name="Title 4">
            <a:extLst>
              <a:ext uri="{FF2B5EF4-FFF2-40B4-BE49-F238E27FC236}">
                <a16:creationId xmlns:a16="http://schemas.microsoft.com/office/drawing/2014/main" id="{923CEABE-12CB-2E7E-3A0E-0CFE546E1BDF}"/>
              </a:ext>
            </a:extLst>
          </p:cNvPr>
          <p:cNvSpPr>
            <a:spLocks noGrp="1"/>
          </p:cNvSpPr>
          <p:nvPr>
            <p:ph type="title" idx="3"/>
          </p:nvPr>
        </p:nvSpPr>
        <p:spPr/>
        <p:txBody>
          <a:bodyPr/>
          <a:lstStyle/>
          <a:p>
            <a:r>
              <a:rPr lang="en-US"/>
              <a:t>Sprint 1 Recap</a:t>
            </a:r>
          </a:p>
        </p:txBody>
      </p:sp>
      <p:sp>
        <p:nvSpPr>
          <p:cNvPr id="6" name="Subtitle 5">
            <a:extLst>
              <a:ext uri="{FF2B5EF4-FFF2-40B4-BE49-F238E27FC236}">
                <a16:creationId xmlns:a16="http://schemas.microsoft.com/office/drawing/2014/main" id="{40DE6876-3EB9-3220-380F-0C371346F842}"/>
              </a:ext>
            </a:extLst>
          </p:cNvPr>
          <p:cNvSpPr>
            <a:spLocks noGrp="1"/>
          </p:cNvSpPr>
          <p:nvPr>
            <p:ph type="subTitle" idx="4"/>
          </p:nvPr>
        </p:nvSpPr>
        <p:spPr>
          <a:xfrm>
            <a:off x="2305266" y="1994086"/>
            <a:ext cx="4207430" cy="607452"/>
          </a:xfrm>
        </p:spPr>
        <p:txBody>
          <a:bodyPr/>
          <a:lstStyle/>
          <a:p>
            <a:r>
              <a:rPr lang="en-US"/>
              <a:t>Implemented Authentication</a:t>
            </a:r>
          </a:p>
        </p:txBody>
      </p:sp>
      <p:sp>
        <p:nvSpPr>
          <p:cNvPr id="8" name="Title 7">
            <a:extLst>
              <a:ext uri="{FF2B5EF4-FFF2-40B4-BE49-F238E27FC236}">
                <a16:creationId xmlns:a16="http://schemas.microsoft.com/office/drawing/2014/main" id="{B2CA73BE-DC45-79D2-7A12-851C21035AA2}"/>
              </a:ext>
            </a:extLst>
          </p:cNvPr>
          <p:cNvSpPr>
            <a:spLocks noGrp="1"/>
          </p:cNvSpPr>
          <p:nvPr>
            <p:ph type="title" idx="6"/>
          </p:nvPr>
        </p:nvSpPr>
        <p:spPr>
          <a:xfrm>
            <a:off x="1554966" y="1976366"/>
            <a:ext cx="585300" cy="585300"/>
          </a:xfrm>
        </p:spPr>
        <p:txBody>
          <a:bodyPr/>
          <a:lstStyle/>
          <a:p>
            <a:r>
              <a:rPr lang="en-US"/>
              <a:t>2</a:t>
            </a:r>
          </a:p>
        </p:txBody>
      </p:sp>
      <p:sp>
        <p:nvSpPr>
          <p:cNvPr id="9" name="Subtitle 8">
            <a:extLst>
              <a:ext uri="{FF2B5EF4-FFF2-40B4-BE49-F238E27FC236}">
                <a16:creationId xmlns:a16="http://schemas.microsoft.com/office/drawing/2014/main" id="{395DE839-AF32-88EA-7874-76E79C5A9A91}"/>
              </a:ext>
            </a:extLst>
          </p:cNvPr>
          <p:cNvSpPr>
            <a:spLocks noGrp="1"/>
          </p:cNvSpPr>
          <p:nvPr>
            <p:ph type="subTitle" idx="7"/>
          </p:nvPr>
        </p:nvSpPr>
        <p:spPr>
          <a:xfrm>
            <a:off x="2305266" y="2784852"/>
            <a:ext cx="4911837" cy="470114"/>
          </a:xfrm>
        </p:spPr>
        <p:txBody>
          <a:bodyPr/>
          <a:lstStyle/>
          <a:p>
            <a:r>
              <a:rPr lang="en-US"/>
              <a:t>Designed application diagrams</a:t>
            </a:r>
          </a:p>
        </p:txBody>
      </p:sp>
      <p:sp>
        <p:nvSpPr>
          <p:cNvPr id="11" name="Title 10">
            <a:extLst>
              <a:ext uri="{FF2B5EF4-FFF2-40B4-BE49-F238E27FC236}">
                <a16:creationId xmlns:a16="http://schemas.microsoft.com/office/drawing/2014/main" id="{F32AAA9D-EE54-2C2B-1E4F-B624239631B6}"/>
              </a:ext>
            </a:extLst>
          </p:cNvPr>
          <p:cNvSpPr>
            <a:spLocks noGrp="1"/>
          </p:cNvSpPr>
          <p:nvPr>
            <p:ph type="title" idx="9"/>
          </p:nvPr>
        </p:nvSpPr>
        <p:spPr>
          <a:xfrm>
            <a:off x="1554966" y="2784852"/>
            <a:ext cx="585300" cy="585300"/>
          </a:xfrm>
        </p:spPr>
        <p:txBody>
          <a:bodyPr/>
          <a:lstStyle/>
          <a:p>
            <a:r>
              <a:rPr lang="en-US"/>
              <a:t>3</a:t>
            </a:r>
          </a:p>
        </p:txBody>
      </p:sp>
      <p:sp>
        <p:nvSpPr>
          <p:cNvPr id="13" name="Subtitle 8">
            <a:extLst>
              <a:ext uri="{FF2B5EF4-FFF2-40B4-BE49-F238E27FC236}">
                <a16:creationId xmlns:a16="http://schemas.microsoft.com/office/drawing/2014/main" id="{EC960AB5-0507-336B-8178-549B39CDD481}"/>
              </a:ext>
            </a:extLst>
          </p:cNvPr>
          <p:cNvSpPr txBox="1">
            <a:spLocks/>
          </p:cNvSpPr>
          <p:nvPr/>
        </p:nvSpPr>
        <p:spPr>
          <a:xfrm>
            <a:off x="2307039" y="3584067"/>
            <a:ext cx="6382672" cy="4922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a:t>Established services for database and server</a:t>
            </a:r>
          </a:p>
        </p:txBody>
      </p:sp>
      <p:sp>
        <p:nvSpPr>
          <p:cNvPr id="15" name="Title 10">
            <a:extLst>
              <a:ext uri="{FF2B5EF4-FFF2-40B4-BE49-F238E27FC236}">
                <a16:creationId xmlns:a16="http://schemas.microsoft.com/office/drawing/2014/main" id="{1D8A269D-4BCA-C9E0-1A83-2D76425D46F7}"/>
              </a:ext>
            </a:extLst>
          </p:cNvPr>
          <p:cNvSpPr txBox="1">
            <a:spLocks/>
          </p:cNvSpPr>
          <p:nvPr/>
        </p:nvSpPr>
        <p:spPr>
          <a:xfrm>
            <a:off x="1556739" y="3539765"/>
            <a:ext cx="585300" cy="585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US"/>
              <a:t>4</a:t>
            </a:r>
          </a:p>
        </p:txBody>
      </p:sp>
      <p:sp>
        <p:nvSpPr>
          <p:cNvPr id="16" name="Subtitle 8">
            <a:extLst>
              <a:ext uri="{FF2B5EF4-FFF2-40B4-BE49-F238E27FC236}">
                <a16:creationId xmlns:a16="http://schemas.microsoft.com/office/drawing/2014/main" id="{09548EF0-2F30-A728-3DF8-C0E2767EBB75}"/>
              </a:ext>
            </a:extLst>
          </p:cNvPr>
          <p:cNvSpPr txBox="1">
            <a:spLocks/>
          </p:cNvSpPr>
          <p:nvPr/>
        </p:nvSpPr>
        <p:spPr>
          <a:xfrm>
            <a:off x="2311469" y="4288474"/>
            <a:ext cx="6564311" cy="5631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a:t>Implemented Google Map API for route detection</a:t>
            </a:r>
          </a:p>
        </p:txBody>
      </p:sp>
      <p:sp>
        <p:nvSpPr>
          <p:cNvPr id="17" name="Title 10">
            <a:extLst>
              <a:ext uri="{FF2B5EF4-FFF2-40B4-BE49-F238E27FC236}">
                <a16:creationId xmlns:a16="http://schemas.microsoft.com/office/drawing/2014/main" id="{2B429A71-9A21-C05D-0233-4D945759BEFA}"/>
              </a:ext>
            </a:extLst>
          </p:cNvPr>
          <p:cNvSpPr txBox="1">
            <a:spLocks/>
          </p:cNvSpPr>
          <p:nvPr/>
        </p:nvSpPr>
        <p:spPr>
          <a:xfrm>
            <a:off x="1565599" y="4266323"/>
            <a:ext cx="585300" cy="585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US"/>
              <a:t>5</a:t>
            </a:r>
          </a:p>
        </p:txBody>
      </p:sp>
    </p:spTree>
    <p:extLst>
      <p:ext uri="{BB962C8B-B14F-4D97-AF65-F5344CB8AC3E}">
        <p14:creationId xmlns:p14="http://schemas.microsoft.com/office/powerpoint/2010/main" val="2828044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3332B-D689-286E-F6D0-E1978E53A5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069436-3C5F-FC74-C416-D942E22190A1}"/>
              </a:ext>
            </a:extLst>
          </p:cNvPr>
          <p:cNvSpPr>
            <a:spLocks noGrp="1"/>
          </p:cNvSpPr>
          <p:nvPr>
            <p:ph type="title"/>
          </p:nvPr>
        </p:nvSpPr>
        <p:spPr/>
        <p:txBody>
          <a:bodyPr/>
          <a:lstStyle/>
          <a:p>
            <a:r>
              <a:rPr lang="en-US"/>
              <a:t>Product Backlog</a:t>
            </a:r>
          </a:p>
        </p:txBody>
      </p:sp>
      <p:graphicFrame>
        <p:nvGraphicFramePr>
          <p:cNvPr id="6" name="Table 5">
            <a:extLst>
              <a:ext uri="{FF2B5EF4-FFF2-40B4-BE49-F238E27FC236}">
                <a16:creationId xmlns:a16="http://schemas.microsoft.com/office/drawing/2014/main" id="{450D43F8-186E-F436-2D72-0928C0A73257}"/>
              </a:ext>
            </a:extLst>
          </p:cNvPr>
          <p:cNvGraphicFramePr>
            <a:graphicFrameLocks noGrp="1"/>
          </p:cNvGraphicFramePr>
          <p:nvPr>
            <p:extLst>
              <p:ext uri="{D42A27DB-BD31-4B8C-83A1-F6EECF244321}">
                <p14:modId xmlns:p14="http://schemas.microsoft.com/office/powerpoint/2010/main" val="213046885"/>
              </p:ext>
            </p:extLst>
          </p:nvPr>
        </p:nvGraphicFramePr>
        <p:xfrm>
          <a:off x="805500" y="1111500"/>
          <a:ext cx="7927165" cy="3056394"/>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692459">
                <a:tc>
                  <a:txBody>
                    <a:bodyPr/>
                    <a:lstStyle/>
                    <a:p>
                      <a:pPr algn="ctr"/>
                      <a:r>
                        <a:rPr lang="en-US"/>
                        <a:t>    </a:t>
                      </a:r>
                      <a:r>
                        <a:rPr lang="en-US" sz="1000"/>
                        <a:t>US1</a:t>
                      </a:r>
                    </a:p>
                  </a:txBody>
                  <a:tcPr anchor="ctr"/>
                </a:tc>
                <a:tc>
                  <a:txBody>
                    <a:bodyPr/>
                    <a:lstStyle/>
                    <a:p>
                      <a:pPr algn="ctr"/>
                      <a:r>
                        <a:rPr lang="en-US" sz="1000"/>
                        <a:t>2</a:t>
                      </a:r>
                    </a:p>
                  </a:txBody>
                  <a:tcPr anchor="ctr"/>
                </a:tc>
                <a:tc>
                  <a:txBody>
                    <a:bodyPr/>
                    <a:lstStyle/>
                    <a:p>
                      <a:pPr lvl="0">
                        <a:buNone/>
                      </a:pPr>
                      <a:r>
                        <a:rPr lang="en-US" sz="1000" b="0" i="0" u="none" strike="noStrike" noProof="0">
                          <a:solidFill>
                            <a:srgbClr val="292A2E"/>
                          </a:solidFill>
                          <a:latin typeface="Arial"/>
                        </a:rPr>
                        <a:t>As a visually impaired user,</a:t>
                      </a:r>
                      <a:br>
                        <a:rPr lang="en-US" sz="1000" b="0" i="0" u="none" strike="noStrike" noProof="0">
                          <a:solidFill>
                            <a:srgbClr val="292A2E"/>
                          </a:solidFill>
                          <a:latin typeface="Arial"/>
                        </a:rPr>
                      </a:br>
                      <a:r>
                        <a:rPr lang="en-US" sz="1000" b="0" i="0" u="none" strike="noStrike" noProof="0">
                          <a:solidFill>
                            <a:srgbClr val="292A2E"/>
                          </a:solidFill>
                          <a:latin typeface="Arial"/>
                        </a:rPr>
                        <a:t>I want to receive real-time alerts when objects are detected through my phone camera</a:t>
                      </a:r>
                      <a:endParaRPr lang="en-US" sz="1000"/>
                    </a:p>
                  </a:txBody>
                  <a:tcPr/>
                </a:tc>
                <a:tc>
                  <a:txBody>
                    <a:bodyPr/>
                    <a:lstStyle/>
                    <a:p>
                      <a:pPr marL="0" lvl="0" indent="0">
                        <a:buNone/>
                      </a:pPr>
                      <a:r>
                        <a:rPr lang="en-US" sz="1000" b="0" i="0" u="none" strike="noStrike" noProof="0">
                          <a:latin typeface="Arial"/>
                        </a:rPr>
                        <a:t>The </a:t>
                      </a:r>
                      <a:r>
                        <a:rPr lang="en-US" sz="1000" b="0" i="0" u="none" strike="noStrike" noProof="0" err="1">
                          <a:latin typeface="Arial"/>
                        </a:rPr>
                        <a:t>FastAPI</a:t>
                      </a:r>
                      <a:r>
                        <a:rPr lang="en-US" sz="1000" b="0" i="0" u="none" strike="noStrike" noProof="0">
                          <a:latin typeface="Arial"/>
                        </a:rPr>
                        <a:t> backend should process frames using the YOLO model and return a JSON object with detected obstacles or important objects (e.g., door, chair, or pedestrian), ensuring minimal delay for real-time assistance.</a:t>
                      </a:r>
                      <a:endParaRPr lang="en-US" sz="1000"/>
                    </a:p>
                  </a:txBody>
                  <a:tcPr/>
                </a:tc>
                <a:tc>
                  <a:txBody>
                    <a:bodyPr/>
                    <a:lstStyle/>
                    <a:p>
                      <a:r>
                        <a:rPr lang="en-US" sz="1000"/>
                        <a:t>5</a:t>
                      </a:r>
                    </a:p>
                  </a:txBody>
                  <a:tcPr/>
                </a:tc>
                <a:extLst>
                  <a:ext uri="{0D108BD9-81ED-4DB2-BD59-A6C34878D82A}">
                    <a16:rowId xmlns:a16="http://schemas.microsoft.com/office/drawing/2014/main" val="2183915332"/>
                  </a:ext>
                </a:extLst>
              </a:tr>
              <a:tr h="1075194">
                <a:tc>
                  <a:txBody>
                    <a:bodyPr/>
                    <a:lstStyle/>
                    <a:p>
                      <a:pPr lvl="0" algn="ctr">
                        <a:buNone/>
                      </a:pPr>
                      <a:r>
                        <a:rPr lang="en-US" sz="1000" b="0" i="0" u="none" strike="noStrike" noProof="0">
                          <a:solidFill>
                            <a:srgbClr val="000000"/>
                          </a:solidFill>
                          <a:latin typeface="Arial"/>
                        </a:rPr>
                        <a:t>US2</a:t>
                      </a:r>
                      <a:endParaRPr lang="en-US"/>
                    </a:p>
                  </a:txBody>
                  <a:tcPr anchor="ctr"/>
                </a:tc>
                <a:tc>
                  <a:txBody>
                    <a:bodyPr/>
                    <a:lstStyle/>
                    <a:p>
                      <a:pPr algn="ctr"/>
                      <a:r>
                        <a:rPr lang="en-US" sz="1000"/>
                        <a:t>2</a:t>
                      </a:r>
                    </a:p>
                  </a:txBody>
                  <a:tcPr anchor="ctr"/>
                </a:tc>
                <a:tc>
                  <a:txBody>
                    <a:bodyPr/>
                    <a:lstStyle/>
                    <a:p>
                      <a:pPr lvl="0" algn="l">
                        <a:lnSpc>
                          <a:spcPct val="100000"/>
                        </a:lnSpc>
                        <a:spcBef>
                          <a:spcPts val="0"/>
                        </a:spcBef>
                        <a:spcAft>
                          <a:spcPts val="0"/>
                        </a:spcAft>
                        <a:buNone/>
                      </a:pPr>
                      <a:r>
                        <a:rPr lang="en-US" sz="1000" b="0" i="0" u="none" strike="noStrike" noProof="0">
                          <a:latin typeface="Arial"/>
                        </a:rPr>
                        <a:t>As a visually impaired user, I want an intuitive interface that allows me to easily capture images using my phone camera, so that the system can analyze the surroundings and help me navigate safely.</a:t>
                      </a:r>
                      <a:endParaRPr lang="en-US" sz="1000" i="0"/>
                    </a:p>
                  </a:txBody>
                  <a:tcPr/>
                </a:tc>
                <a:tc>
                  <a:txBody>
                    <a:bodyPr/>
                    <a:lstStyle/>
                    <a:p>
                      <a:pPr lvl="0">
                        <a:buNone/>
                      </a:pPr>
                      <a:r>
                        <a:rPr lang="en-US" sz="1000" b="0" i="0" u="none" strike="noStrike" noProof="0">
                          <a:latin typeface="Arial"/>
                        </a:rPr>
                        <a:t>The application must provide an accessible interface that allows visually impaired users to easily capture images through the phone camera and receive real-time audio feedback on detected objects.</a:t>
                      </a:r>
                    </a:p>
                  </a:txBody>
                  <a:tcPr/>
                </a:tc>
                <a:tc>
                  <a:txBody>
                    <a:bodyPr/>
                    <a:lstStyle/>
                    <a:p>
                      <a:pPr lvl="0">
                        <a:buNone/>
                      </a:pPr>
                      <a:r>
                        <a:rPr lang="en-US" sz="1000" b="0" i="0" u="none" strike="noStrike" noProof="0">
                          <a:solidFill>
                            <a:srgbClr val="000000"/>
                          </a:solidFill>
                          <a:latin typeface="Arial"/>
                        </a:rPr>
                        <a:t>8</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US3</a:t>
                      </a:r>
                      <a:endParaRPr lang="en-US"/>
                    </a:p>
                  </a:txBody>
                  <a:tcPr anchor="ctr"/>
                </a:tc>
                <a:tc>
                  <a:txBody>
                    <a:bodyPr/>
                    <a:lstStyle/>
                    <a:p>
                      <a:pPr algn="ctr"/>
                      <a:r>
                        <a:rPr lang="en-US" sz="1000"/>
                        <a:t>2</a:t>
                      </a:r>
                    </a:p>
                  </a:txBody>
                  <a:tcPr anchor="ctr"/>
                </a:tc>
                <a:tc>
                  <a:txBody>
                    <a:bodyPr/>
                    <a:lstStyle/>
                    <a:p>
                      <a:pPr lvl="0">
                        <a:buNone/>
                      </a:pPr>
                      <a:r>
                        <a:rPr lang="en-US" sz="1000" b="0" i="0" u="none" strike="noStrike" noProof="0">
                          <a:latin typeface="Arial"/>
                        </a:rPr>
                        <a:t>As a visually impaired user, I want the system to describe detected objects in my surroundings through text-to-speech, so that I can receive real-time auditory feedback and safely navigate my environment.</a:t>
                      </a:r>
                      <a:endParaRPr lang="en-US" sz="1000"/>
                    </a:p>
                  </a:txBody>
                  <a:tcPr/>
                </a:tc>
                <a:tc>
                  <a:txBody>
                    <a:bodyPr/>
                    <a:lstStyle/>
                    <a:p>
                      <a:pPr lvl="0">
                        <a:buNone/>
                      </a:pPr>
                      <a:r>
                        <a:rPr lang="en-US" sz="1000" b="0" i="0" u="none" strike="noStrike" noProof="0">
                          <a:latin typeface="Arial"/>
                        </a:rPr>
                        <a:t>The system should accurately identify objects in the user's surroundings and provide clear, real-time auditory descriptions through text-to-speech, ensuring the user can understand and navigate their environment safely</a:t>
                      </a:r>
                      <a:endParaRPr lang="en-US" sz="1000"/>
                    </a:p>
                  </a:txBody>
                  <a:tcPr/>
                </a:tc>
                <a:tc>
                  <a:txBody>
                    <a:bodyPr/>
                    <a:lstStyle/>
                    <a:p>
                      <a:pPr lvl="0">
                        <a:buNone/>
                      </a:pPr>
                      <a:r>
                        <a:rPr lang="en-US" sz="1000" b="0" i="0" u="none" strike="noStrike" noProof="0">
                          <a:solidFill>
                            <a:srgbClr val="000000"/>
                          </a:solidFill>
                          <a:latin typeface="Arial"/>
                        </a:rPr>
                        <a:t>8</a:t>
                      </a:r>
                      <a:endParaRPr lang="en-US"/>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3321398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FAF18-D787-991F-F25C-5F2BCAE795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DA2213-B822-32F3-4F5E-35281964ABA2}"/>
              </a:ext>
            </a:extLst>
          </p:cNvPr>
          <p:cNvSpPr>
            <a:spLocks noGrp="1"/>
          </p:cNvSpPr>
          <p:nvPr>
            <p:ph type="title"/>
          </p:nvPr>
        </p:nvSpPr>
        <p:spPr/>
        <p:txBody>
          <a:bodyPr/>
          <a:lstStyle/>
          <a:p>
            <a:r>
              <a:rPr lang="en-US"/>
              <a:t>Product Backlog</a:t>
            </a:r>
          </a:p>
        </p:txBody>
      </p:sp>
      <p:graphicFrame>
        <p:nvGraphicFramePr>
          <p:cNvPr id="6" name="Table 5">
            <a:extLst>
              <a:ext uri="{FF2B5EF4-FFF2-40B4-BE49-F238E27FC236}">
                <a16:creationId xmlns:a16="http://schemas.microsoft.com/office/drawing/2014/main" id="{68414FC4-C7C1-AF28-F4F7-74046A63F49D}"/>
              </a:ext>
            </a:extLst>
          </p:cNvPr>
          <p:cNvGraphicFramePr>
            <a:graphicFrameLocks noGrp="1"/>
          </p:cNvGraphicFramePr>
          <p:nvPr>
            <p:extLst>
              <p:ext uri="{D42A27DB-BD31-4B8C-83A1-F6EECF244321}">
                <p14:modId xmlns:p14="http://schemas.microsoft.com/office/powerpoint/2010/main" val="256419191"/>
              </p:ext>
            </p:extLst>
          </p:nvPr>
        </p:nvGraphicFramePr>
        <p:xfrm>
          <a:off x="805500" y="1111500"/>
          <a:ext cx="7927165" cy="2623088"/>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692459">
                <a:tc>
                  <a:txBody>
                    <a:bodyPr/>
                    <a:lstStyle/>
                    <a:p>
                      <a:pPr algn="ctr"/>
                      <a:r>
                        <a:rPr lang="en-US"/>
                        <a:t>    </a:t>
                      </a:r>
                      <a:r>
                        <a:rPr lang="en-US" sz="1000"/>
                        <a:t>US4</a:t>
                      </a:r>
                      <a:endParaRPr lang="en-US"/>
                    </a:p>
                  </a:txBody>
                  <a:tcPr anchor="ctr"/>
                </a:tc>
                <a:tc>
                  <a:txBody>
                    <a:bodyPr/>
                    <a:lstStyle/>
                    <a:p>
                      <a:pPr algn="ctr"/>
                      <a:r>
                        <a:rPr lang="en-US" sz="1000"/>
                        <a:t>2</a:t>
                      </a:r>
                    </a:p>
                  </a:txBody>
                  <a:tcPr anchor="ctr"/>
                </a:tc>
                <a:tc>
                  <a:txBody>
                    <a:bodyPr/>
                    <a:lstStyle/>
                    <a:p>
                      <a:pPr lvl="0">
                        <a:buNone/>
                      </a:pPr>
                      <a:r>
                        <a:rPr lang="en-US" sz="1000" b="0" i="0" u="none" strike="noStrike" noProof="0">
                          <a:solidFill>
                            <a:srgbClr val="292A2E"/>
                          </a:solidFill>
                        </a:rPr>
                        <a:t>As a user, I want to store my data in the app’s frontend and see the results reflected immediately so that I can interact with the application in real-time and track my information.</a:t>
                      </a:r>
                      <a:endParaRPr lang="en-US"/>
                    </a:p>
                  </a:txBody>
                  <a:tcPr/>
                </a:tc>
                <a:tc>
                  <a:txBody>
                    <a:bodyPr/>
                    <a:lstStyle/>
                    <a:p>
                      <a:pPr marL="0" lvl="0" indent="0">
                        <a:buNone/>
                      </a:pPr>
                      <a:r>
                        <a:rPr lang="en-US" sz="1000" b="0" i="0" u="none" strike="noStrike" noProof="0"/>
                        <a:t>the frontend should allow users to store and display data in real-time, reflecting changes immediately in the app interface.</a:t>
                      </a:r>
                      <a:endParaRPr lang="en-US"/>
                    </a:p>
                  </a:txBody>
                  <a:tcPr/>
                </a:tc>
                <a:tc>
                  <a:txBody>
                    <a:bodyPr/>
                    <a:lstStyle/>
                    <a:p>
                      <a:r>
                        <a:rPr lang="en-US" sz="1000"/>
                        <a:t>3</a:t>
                      </a:r>
                    </a:p>
                  </a:txBody>
                  <a:tcPr/>
                </a:tc>
                <a:extLst>
                  <a:ext uri="{0D108BD9-81ED-4DB2-BD59-A6C34878D82A}">
                    <a16:rowId xmlns:a16="http://schemas.microsoft.com/office/drawing/2014/main" val="2183915332"/>
                  </a:ext>
                </a:extLst>
              </a:tr>
              <a:tr h="794288">
                <a:tc>
                  <a:txBody>
                    <a:bodyPr/>
                    <a:lstStyle/>
                    <a:p>
                      <a:pPr lvl="0" algn="ctr">
                        <a:buNone/>
                      </a:pPr>
                      <a:r>
                        <a:rPr lang="en-US" sz="1000" b="0" i="0" u="none" strike="noStrike" noProof="0">
                          <a:solidFill>
                            <a:srgbClr val="000000"/>
                          </a:solidFill>
                          <a:latin typeface="Arial"/>
                        </a:rPr>
                        <a:t>US5</a:t>
                      </a:r>
                      <a:endParaRPr lang="en-US"/>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t>As a user, I want to securely sign up, log in, and manage my account so that I can access personalized features within the app.</a:t>
                      </a:r>
                      <a:endParaRPr lang="en-US"/>
                    </a:p>
                  </a:txBody>
                  <a:tcPr/>
                </a:tc>
                <a:tc>
                  <a:txBody>
                    <a:bodyPr/>
                    <a:lstStyle/>
                    <a:p>
                      <a:pPr lvl="0">
                        <a:buNone/>
                      </a:pPr>
                      <a:r>
                        <a:rPr lang="en-US" sz="1000" b="0" i="0" u="none" strike="noStrike" noProof="0"/>
                        <a:t>The user should be able to securely sign up, log in, manage their account, reset their password, and maintain their session, with proper error handling and redirection after authentication using Clerk</a:t>
                      </a:r>
                      <a:endParaRPr lang="en-US"/>
                    </a:p>
                  </a:txBody>
                  <a:tcPr/>
                </a:tc>
                <a:tc>
                  <a:txBody>
                    <a:bodyPr/>
                    <a:lstStyle/>
                    <a:p>
                      <a:pPr lvl="0">
                        <a:buNone/>
                      </a:pPr>
                      <a:r>
                        <a:rPr lang="en-US" sz="1000" b="0" i="0" u="none" strike="noStrike" noProof="0">
                          <a:solidFill>
                            <a:srgbClr val="000000"/>
                          </a:solidFill>
                          <a:latin typeface="Arial"/>
                        </a:rPr>
                        <a:t>8</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US6</a:t>
                      </a:r>
                      <a:endParaRPr lang="en-US"/>
                    </a:p>
                  </a:txBody>
                  <a:tcPr anchor="ctr"/>
                </a:tc>
                <a:tc>
                  <a:txBody>
                    <a:bodyPr/>
                    <a:lstStyle/>
                    <a:p>
                      <a:pPr algn="ctr"/>
                      <a:r>
                        <a:rPr lang="en-US" sz="1000"/>
                        <a:t>0</a:t>
                      </a:r>
                    </a:p>
                  </a:txBody>
                  <a:tcPr anchor="ctr"/>
                </a:tc>
                <a:tc>
                  <a:txBody>
                    <a:bodyPr/>
                    <a:lstStyle/>
                    <a:p>
                      <a:pPr lvl="0">
                        <a:buNone/>
                      </a:pPr>
                      <a:r>
                        <a:rPr lang="en-US" sz="1000" b="0" i="0" u="none" strike="noStrike" noProof="0"/>
                        <a:t>As a user, I want to enter a source and destination and receive navigation directions so that I can easily find the best route to my destination.</a:t>
                      </a:r>
                      <a:endParaRPr lang="en-US"/>
                    </a:p>
                  </a:txBody>
                  <a:tcPr/>
                </a:tc>
                <a:tc>
                  <a:txBody>
                    <a:bodyPr/>
                    <a:lstStyle/>
                    <a:p>
                      <a:pPr lvl="0">
                        <a:buNone/>
                      </a:pPr>
                      <a:r>
                        <a:rPr lang="en-US" sz="1000" b="0" i="0" u="none" strike="noStrike" noProof="0"/>
                        <a:t>The user should be able to input a source and destination address, and the system should display the best route using Google Maps, providing turn-by-turn navigation with estimated time of arrival and distance.</a:t>
                      </a:r>
                      <a:endParaRPr lang="en-US"/>
                    </a:p>
                  </a:txBody>
                  <a:tcPr/>
                </a:tc>
                <a:tc>
                  <a:txBody>
                    <a:bodyPr/>
                    <a:lstStyle/>
                    <a:p>
                      <a:pPr lvl="0">
                        <a:buNone/>
                      </a:pPr>
                      <a:r>
                        <a:rPr lang="en-US" sz="1000" b="0" i="0" u="none" strike="noStrike" noProof="0">
                          <a:solidFill>
                            <a:srgbClr val="000000"/>
                          </a:solidFill>
                          <a:latin typeface="Arial"/>
                        </a:rPr>
                        <a:t>8</a:t>
                      </a:r>
                      <a:endParaRPr lang="en-US"/>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4035489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B5290-4D15-EBD4-FA02-FA57ACF0CA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43CD52-7770-8678-2C19-E3B300034EF5}"/>
              </a:ext>
            </a:extLst>
          </p:cNvPr>
          <p:cNvSpPr>
            <a:spLocks noGrp="1"/>
          </p:cNvSpPr>
          <p:nvPr>
            <p:ph type="title"/>
          </p:nvPr>
        </p:nvSpPr>
        <p:spPr/>
        <p:txBody>
          <a:bodyPr/>
          <a:lstStyle/>
          <a:p>
            <a:r>
              <a:rPr lang="en-US"/>
              <a:t>Product Backlog</a:t>
            </a:r>
          </a:p>
        </p:txBody>
      </p:sp>
      <p:graphicFrame>
        <p:nvGraphicFramePr>
          <p:cNvPr id="6" name="Table 5">
            <a:extLst>
              <a:ext uri="{FF2B5EF4-FFF2-40B4-BE49-F238E27FC236}">
                <a16:creationId xmlns:a16="http://schemas.microsoft.com/office/drawing/2014/main" id="{6E4F3159-F074-BEF3-6CD8-DB4CAE803DBF}"/>
              </a:ext>
            </a:extLst>
          </p:cNvPr>
          <p:cNvGraphicFramePr>
            <a:graphicFrameLocks noGrp="1"/>
          </p:cNvGraphicFramePr>
          <p:nvPr>
            <p:extLst>
              <p:ext uri="{D42A27DB-BD31-4B8C-83A1-F6EECF244321}">
                <p14:modId xmlns:p14="http://schemas.microsoft.com/office/powerpoint/2010/main" val="1551944829"/>
              </p:ext>
            </p:extLst>
          </p:nvPr>
        </p:nvGraphicFramePr>
        <p:xfrm>
          <a:off x="805500" y="1111500"/>
          <a:ext cx="7927165" cy="3094236"/>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300279">
                <a:tc>
                  <a:txBody>
                    <a:bodyPr/>
                    <a:lstStyle/>
                    <a:p>
                      <a:pPr algn="ctr"/>
                      <a:r>
                        <a:rPr lang="en-US"/>
                        <a:t>    </a:t>
                      </a:r>
                      <a:r>
                        <a:rPr lang="en-US" sz="1000"/>
                        <a:t>TS1</a:t>
                      </a:r>
                    </a:p>
                  </a:txBody>
                  <a:tcPr/>
                </a:tc>
                <a:tc>
                  <a:txBody>
                    <a:bodyPr/>
                    <a:lstStyle/>
                    <a:p>
                      <a:pPr algn="ctr"/>
                      <a:r>
                        <a:rPr lang="en-US" sz="1000"/>
                        <a:t>0</a:t>
                      </a:r>
                    </a:p>
                  </a:txBody>
                  <a:tcPr anchor="ctr"/>
                </a:tc>
                <a:tc>
                  <a:txBody>
                    <a:bodyPr/>
                    <a:lstStyle/>
                    <a:p>
                      <a:pPr lvl="0">
                        <a:buNone/>
                      </a:pPr>
                      <a:r>
                        <a:rPr lang="en-US" sz="1000" b="0" i="0" u="none" strike="noStrike" noProof="0">
                          <a:solidFill>
                            <a:srgbClr val="292A2E"/>
                          </a:solidFill>
                        </a:rPr>
                        <a:t>As a developer, I need to write test cases for Sprint 0 to ensure the implemented features are working as expected and meet the acceptance criteria.</a:t>
                      </a:r>
                      <a:endParaRPr lang="en-US"/>
                    </a:p>
                  </a:txBody>
                  <a:tcPr/>
                </a:tc>
                <a:tc>
                  <a:txBody>
                    <a:bodyPr/>
                    <a:lstStyle/>
                    <a:p>
                      <a:pPr marL="0" lvl="0" indent="0">
                        <a:buNone/>
                      </a:pPr>
                      <a:r>
                        <a:rPr lang="en-US" sz="1000" b="0" i="0" u="none" strike="noStrike" noProof="0"/>
                        <a:t>All user stories and technical requirements from Sprint 1 should have corresponding test cases that cover positive, negative, and edge case scenarios.</a:t>
                      </a:r>
                      <a:endParaRPr lang="en-US"/>
                    </a:p>
                  </a:txBody>
                  <a:tcPr/>
                </a:tc>
                <a:tc>
                  <a:txBody>
                    <a:bodyPr/>
                    <a:lstStyle/>
                    <a:p>
                      <a:r>
                        <a:rPr lang="en-US" sz="1000"/>
                        <a:t>5</a:t>
                      </a:r>
                    </a:p>
                  </a:txBody>
                  <a:tcPr/>
                </a:tc>
                <a:extLst>
                  <a:ext uri="{0D108BD9-81ED-4DB2-BD59-A6C34878D82A}">
                    <a16:rowId xmlns:a16="http://schemas.microsoft.com/office/drawing/2014/main" val="2183915332"/>
                  </a:ext>
                </a:extLst>
              </a:tr>
              <a:tr h="716796">
                <a:tc>
                  <a:txBody>
                    <a:bodyPr/>
                    <a:lstStyle/>
                    <a:p>
                      <a:pPr lvl="0" algn="ctr">
                        <a:buNone/>
                      </a:pPr>
                      <a:r>
                        <a:rPr lang="en-US" sz="1000" b="0" i="0" u="none" strike="noStrike" noProof="0">
                          <a:solidFill>
                            <a:srgbClr val="000000"/>
                          </a:solidFill>
                          <a:latin typeface="Arial"/>
                        </a:rPr>
                        <a:t>TS2</a:t>
                      </a:r>
                      <a:endParaRPr lang="en-US"/>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1 to ensure the implemented features are working as expected and meet the acceptance criteria.</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2 should have corresponding test cases that cover positive, negative, and edge case scenarios.</a:t>
                      </a:r>
                    </a:p>
                    <a:p>
                      <a:pPr lvl="0">
                        <a:buNone/>
                      </a:pPr>
                      <a:endParaRPr lang="en-US" sz="1000" b="0" i="0" u="none" strike="noStrike" noProof="0">
                        <a:latin typeface="Arial"/>
                      </a:endParaRP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TS3</a:t>
                      </a:r>
                      <a:endParaRPr lang="en-US"/>
                    </a:p>
                  </a:txBody>
                  <a:tcPr anchor="ctr"/>
                </a:tc>
                <a:tc>
                  <a:txBody>
                    <a:bodyPr/>
                    <a:lstStyle/>
                    <a:p>
                      <a:pPr algn="ctr"/>
                      <a:r>
                        <a:rPr lang="en-US" sz="1000"/>
                        <a:t>2</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2 to ensure the implemented features are working as expected and meet the acceptance criteria.</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3 should have corresponding test cases that cover positive, negative, and edge case scenarios.</a:t>
                      </a: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549958685"/>
                  </a:ext>
                </a:extLst>
              </a:tr>
              <a:tr h="290083">
                <a:tc>
                  <a:txBody>
                    <a:bodyPr/>
                    <a:lstStyle/>
                    <a:p>
                      <a:pPr lvl="0" algn="ctr">
                        <a:buNone/>
                      </a:pPr>
                      <a:r>
                        <a:rPr lang="en-US" sz="1000" b="0" i="0" u="none" strike="noStrike" noProof="0">
                          <a:solidFill>
                            <a:srgbClr val="000000"/>
                          </a:solidFill>
                          <a:latin typeface="Arial"/>
                        </a:rPr>
                        <a:t>TS4</a:t>
                      </a:r>
                      <a:endParaRPr lang="en-US"/>
                    </a:p>
                  </a:txBody>
                  <a:tcPr anchor="ctr"/>
                </a:tc>
                <a:tc>
                  <a:txBody>
                    <a:bodyPr/>
                    <a:lstStyle/>
                    <a:p>
                      <a:pPr lvl="0" algn="ctr">
                        <a:buNone/>
                      </a:pPr>
                      <a:r>
                        <a:rPr lang="en-US" sz="1000"/>
                        <a:t>3</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3 to ensure the implemented features are working as expected and meet the acceptance criteria.</a:t>
                      </a:r>
                      <a:endParaRPr lang="en-US" sz="10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4 should have corresponding test cases that cover positive, negative, and edge case scenarios.</a:t>
                      </a: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3593181483"/>
                  </a:ext>
                </a:extLst>
              </a:tr>
            </a:tbl>
          </a:graphicData>
        </a:graphic>
      </p:graphicFrame>
    </p:spTree>
    <p:extLst>
      <p:ext uri="{BB962C8B-B14F-4D97-AF65-F5344CB8AC3E}">
        <p14:creationId xmlns:p14="http://schemas.microsoft.com/office/powerpoint/2010/main" val="885283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BFACE-E3EF-EB85-F554-5A4C976FA0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5DE5ED-4EE1-DFEE-1382-504687ECEDB4}"/>
              </a:ext>
            </a:extLst>
          </p:cNvPr>
          <p:cNvSpPr>
            <a:spLocks noGrp="1"/>
          </p:cNvSpPr>
          <p:nvPr>
            <p:ph type="title"/>
          </p:nvPr>
        </p:nvSpPr>
        <p:spPr/>
        <p:txBody>
          <a:bodyPr/>
          <a:lstStyle/>
          <a:p>
            <a:r>
              <a:rPr lang="en-US"/>
              <a:t>Product Backlog</a:t>
            </a:r>
          </a:p>
        </p:txBody>
      </p:sp>
      <p:graphicFrame>
        <p:nvGraphicFramePr>
          <p:cNvPr id="6" name="Table 5">
            <a:extLst>
              <a:ext uri="{FF2B5EF4-FFF2-40B4-BE49-F238E27FC236}">
                <a16:creationId xmlns:a16="http://schemas.microsoft.com/office/drawing/2014/main" id="{0F53607D-D291-E1B5-EB2C-3041DDDD14C0}"/>
              </a:ext>
            </a:extLst>
          </p:cNvPr>
          <p:cNvGraphicFramePr>
            <a:graphicFrameLocks noGrp="1"/>
          </p:cNvGraphicFramePr>
          <p:nvPr>
            <p:extLst>
              <p:ext uri="{D42A27DB-BD31-4B8C-83A1-F6EECF244321}">
                <p14:modId xmlns:p14="http://schemas.microsoft.com/office/powerpoint/2010/main" val="3080480956"/>
              </p:ext>
            </p:extLst>
          </p:nvPr>
        </p:nvGraphicFramePr>
        <p:xfrm>
          <a:off x="805500" y="1111500"/>
          <a:ext cx="7927164" cy="3291840"/>
        </p:xfrm>
        <a:graphic>
          <a:graphicData uri="http://schemas.openxmlformats.org/drawingml/2006/table">
            <a:tbl>
              <a:tblPr firstRow="1" bandRow="1">
                <a:tableStyleId>{CAB0FF82-9D18-4747-81C7-64023AE3D9A8}</a:tableStyleId>
              </a:tblPr>
              <a:tblGrid>
                <a:gridCol w="486298">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300279">
                <a:tc>
                  <a:txBody>
                    <a:bodyPr/>
                    <a:lstStyle/>
                    <a:p>
                      <a:pPr algn="ctr"/>
                      <a:r>
                        <a:rPr lang="en-US"/>
                        <a:t>    </a:t>
                      </a:r>
                      <a:r>
                        <a:rPr lang="en-US" sz="1000"/>
                        <a:t>TS4</a:t>
                      </a:r>
                    </a:p>
                  </a:txBody>
                  <a:tcPr anchor="ctr"/>
                </a:tc>
                <a:tc>
                  <a:txBody>
                    <a:bodyPr/>
                    <a:lstStyle/>
                    <a:p>
                      <a:pPr algn="ctr"/>
                      <a:r>
                        <a:rPr lang="en-US" sz="1000"/>
                        <a:t>2</a:t>
                      </a:r>
                    </a:p>
                  </a:txBody>
                  <a:tcPr anchor="ctr"/>
                </a:tc>
                <a:tc>
                  <a:txBody>
                    <a:bodyPr/>
                    <a:lstStyle/>
                    <a:p>
                      <a:pPr lvl="0">
                        <a:buNone/>
                      </a:pPr>
                      <a:r>
                        <a:rPr lang="en-US" sz="1000" b="0" i="0" u="none" strike="noStrike" noProof="0">
                          <a:solidFill>
                            <a:srgbClr val="292A2E"/>
                          </a:solidFill>
                          <a:latin typeface="Arial"/>
                        </a:rPr>
                        <a:t>As a developer, I need to write a technical paper documenting the methodology, findings, and outcomes of our project so that it can be shared with stakeholders, academic peers, or for publication purposes.</a:t>
                      </a:r>
                      <a:endParaRPr lang="en-US">
                        <a:latin typeface="Arial"/>
                      </a:endParaRPr>
                    </a:p>
                  </a:txBody>
                  <a:tcPr/>
                </a:tc>
                <a:tc>
                  <a:txBody>
                    <a:bodyPr/>
                    <a:lstStyle/>
                    <a:p>
                      <a:pPr marL="0" lvl="0" indent="0">
                        <a:buNone/>
                      </a:pPr>
                      <a:r>
                        <a:rPr lang="en-US" sz="1000" b="0" i="0" u="none" strike="noStrike" noProof="0">
                          <a:latin typeface="Arial"/>
                        </a:rPr>
                        <a:t>The technical paper should comprehensively document the project's problem, methodology, results, analysis, and conclusions, following a clear, structured format with proper citations and adhering to the required submission guidelines</a:t>
                      </a:r>
                      <a:r>
                        <a:rPr lang="en-US" sz="1000" b="0" i="0" u="none" strike="noStrike" noProof="0"/>
                        <a:t>.</a:t>
                      </a:r>
                      <a:endParaRPr lang="en-US"/>
                    </a:p>
                  </a:txBody>
                  <a:tcPr/>
                </a:tc>
                <a:tc>
                  <a:txBody>
                    <a:bodyPr/>
                    <a:lstStyle/>
                    <a:p>
                      <a:pPr lvl="0" algn="l">
                        <a:buNone/>
                      </a:pPr>
                      <a:r>
                        <a:rPr lang="en-US" sz="1000" b="0" i="0" u="none" strike="noStrike" noProof="0">
                          <a:solidFill>
                            <a:srgbClr val="000000"/>
                          </a:solidFill>
                          <a:latin typeface="Arial"/>
                        </a:rPr>
                        <a:t>5</a:t>
                      </a:r>
                    </a:p>
                  </a:txBody>
                  <a:tcPr anchor="ctr"/>
                </a:tc>
                <a:extLst>
                  <a:ext uri="{0D108BD9-81ED-4DB2-BD59-A6C34878D82A}">
                    <a16:rowId xmlns:a16="http://schemas.microsoft.com/office/drawing/2014/main" val="2183915332"/>
                  </a:ext>
                </a:extLst>
              </a:tr>
              <a:tr h="716796">
                <a:tc>
                  <a:txBody>
                    <a:bodyPr/>
                    <a:lstStyle/>
                    <a:p>
                      <a:pPr lvl="0" algn="ctr">
                        <a:buNone/>
                      </a:pPr>
                      <a:r>
                        <a:rPr lang="en-US" sz="1000" b="0" i="0" u="none" strike="noStrike" noProof="0">
                          <a:solidFill>
                            <a:srgbClr val="000000"/>
                          </a:solidFill>
                          <a:latin typeface="Arial"/>
                        </a:rPr>
                        <a:t>TS5</a:t>
                      </a:r>
                      <a:endParaRPr lang="en-US"/>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As a developer, I need to set up the MongoDB database according to the ER diagram so that the data structure aligns with the application requirements, ensuring efficient storage and retrieval of user information.</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The database should be set up according to the ER diagram with proper schema, indexing, and relationships</a:t>
                      </a:r>
                      <a:endParaRPr lang="en-US" sz="1000" b="0" i="0" u="none" strike="noStrike" noProof="0">
                        <a:solidFill>
                          <a:srgbClr val="000000"/>
                        </a:solidFill>
                        <a:latin typeface="Arial"/>
                      </a:endParaRPr>
                    </a:p>
                    <a:p>
                      <a:pPr lvl="0">
                        <a:buNone/>
                      </a:pPr>
                      <a:endParaRPr lang="en-US" sz="1000" b="0" i="0" u="none" strike="noStrike" noProof="0">
                        <a:latin typeface="Arial"/>
                      </a:endParaRP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TS6</a:t>
                      </a:r>
                      <a:endParaRPr lang="en-US"/>
                    </a:p>
                  </a:txBody>
                  <a:tcPr anchor="ctr"/>
                </a:tc>
                <a:tc>
                  <a:txBody>
                    <a:bodyPr/>
                    <a:lstStyle/>
                    <a:p>
                      <a:pPr algn="ctr"/>
                      <a:r>
                        <a:rPr lang="en-US" sz="1000"/>
                        <a:t>2</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As a developer, I need to document the API endpoints and integrations for </a:t>
                      </a:r>
                      <a:r>
                        <a:rPr lang="en-US" sz="1000" b="0" i="0" u="none" strike="noStrike" noProof="0" err="1">
                          <a:solidFill>
                            <a:srgbClr val="292A2E"/>
                          </a:solidFill>
                        </a:rPr>
                        <a:t>FastAPI</a:t>
                      </a:r>
                      <a:r>
                        <a:rPr lang="en-US" sz="1000" b="0" i="0" u="none" strike="noStrike" noProof="0">
                          <a:solidFill>
                            <a:srgbClr val="292A2E"/>
                          </a:solidFill>
                        </a:rPr>
                        <a:t>, YOLO object detection, and Google Maps so that the team can easily understand how to interact with the services and ensure smooth integration.</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The API documentation should clearly describe all </a:t>
                      </a:r>
                      <a:r>
                        <a:rPr lang="en-US" sz="1000" b="0" i="0" u="none" strike="noStrike" noProof="0" err="1">
                          <a:solidFill>
                            <a:srgbClr val="000000"/>
                          </a:solidFill>
                        </a:rPr>
                        <a:t>FastAPI</a:t>
                      </a:r>
                      <a:r>
                        <a:rPr lang="en-US" sz="1000" b="0" i="0" u="none" strike="noStrike" noProof="0">
                          <a:solidFill>
                            <a:srgbClr val="000000"/>
                          </a:solidFill>
                        </a:rPr>
                        <a:t> endpoints, YOLO object detection integration, Google Maps functionality, include example requests and responses, and provide authentication details, error codes, and troubleshooting guidelines.</a:t>
                      </a: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58359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F3155-783F-D786-FB8B-DFE980957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9CEC50-75DA-C8A8-B25E-34D84F9D8038}"/>
              </a:ext>
            </a:extLst>
          </p:cNvPr>
          <p:cNvSpPr>
            <a:spLocks noGrp="1"/>
          </p:cNvSpPr>
          <p:nvPr>
            <p:ph type="title"/>
          </p:nvPr>
        </p:nvSpPr>
        <p:spPr/>
        <p:txBody>
          <a:bodyPr/>
          <a:lstStyle/>
          <a:p>
            <a:r>
              <a:rPr lang="en-US"/>
              <a:t>Product Backlog</a:t>
            </a:r>
          </a:p>
        </p:txBody>
      </p:sp>
      <p:graphicFrame>
        <p:nvGraphicFramePr>
          <p:cNvPr id="6" name="Table 5">
            <a:extLst>
              <a:ext uri="{FF2B5EF4-FFF2-40B4-BE49-F238E27FC236}">
                <a16:creationId xmlns:a16="http://schemas.microsoft.com/office/drawing/2014/main" id="{16AFB990-90AD-E49A-54E1-3AC8B9A4D299}"/>
              </a:ext>
            </a:extLst>
          </p:cNvPr>
          <p:cNvGraphicFramePr>
            <a:graphicFrameLocks noGrp="1"/>
          </p:cNvGraphicFramePr>
          <p:nvPr>
            <p:extLst>
              <p:ext uri="{D42A27DB-BD31-4B8C-83A1-F6EECF244321}">
                <p14:modId xmlns:p14="http://schemas.microsoft.com/office/powerpoint/2010/main" val="472946021"/>
              </p:ext>
            </p:extLst>
          </p:nvPr>
        </p:nvGraphicFramePr>
        <p:xfrm>
          <a:off x="805500" y="1111500"/>
          <a:ext cx="7927165" cy="3048000"/>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300279">
                <a:tc>
                  <a:txBody>
                    <a:bodyPr/>
                    <a:lstStyle/>
                    <a:p>
                      <a:pPr algn="ctr"/>
                      <a:r>
                        <a:rPr lang="en-US"/>
                        <a:t>    </a:t>
                      </a:r>
                      <a:r>
                        <a:rPr lang="en-US" sz="1000"/>
                        <a:t>TS7</a:t>
                      </a:r>
                    </a:p>
                  </a:txBody>
                  <a:tcPr anchor="ctr"/>
                </a:tc>
                <a:tc>
                  <a:txBody>
                    <a:bodyPr/>
                    <a:lstStyle/>
                    <a:p>
                      <a:pPr algn="ctr"/>
                      <a:r>
                        <a:rPr lang="en-US" sz="1000"/>
                        <a:t>0</a:t>
                      </a:r>
                    </a:p>
                  </a:txBody>
                  <a:tcPr anchor="ctr"/>
                </a:tc>
                <a:tc>
                  <a:txBody>
                    <a:bodyPr/>
                    <a:lstStyle/>
                    <a:p>
                      <a:pPr lvl="0">
                        <a:buNone/>
                      </a:pPr>
                      <a:r>
                        <a:rPr lang="en-US" sz="1000" b="0" i="0" u="none" strike="noStrike" noProof="0">
                          <a:solidFill>
                            <a:srgbClr val="292A2E"/>
                          </a:solidFill>
                        </a:rPr>
                        <a:t>As a developer, I need to research and evaluate different AI models for real-time object detection and explore WebRTC and other methods for connecting the backend and frontend, so that we can select the most suitable technologies for our project’s requirements.</a:t>
                      </a:r>
                      <a:endParaRPr lang="en-US"/>
                    </a:p>
                  </a:txBody>
                  <a:tcPr/>
                </a:tc>
                <a:tc>
                  <a:txBody>
                    <a:bodyPr/>
                    <a:lstStyle/>
                    <a:p>
                      <a:pPr marL="0" lvl="0" indent="0">
                        <a:buNone/>
                      </a:pPr>
                      <a:r>
                        <a:rPr lang="en-US" sz="1000" b="0" i="0" u="none" strike="noStrike" noProof="0">
                          <a:latin typeface="Arial"/>
                        </a:rPr>
                        <a:t>The research should evaluate various AI models for real-time object detection and communication methods like WebRTC, comparing performance, scalability, security, and deployment requirements, and provide a recommendation based on the project's needs.</a:t>
                      </a:r>
                      <a:endParaRPr lang="en-US"/>
                    </a:p>
                  </a:txBody>
                  <a:tcPr/>
                </a:tc>
                <a:tc>
                  <a:txBody>
                    <a:bodyPr/>
                    <a:lstStyle/>
                    <a:p>
                      <a:pPr algn="ctr"/>
                      <a:r>
                        <a:rPr lang="en-US" sz="1000"/>
                        <a:t>5</a:t>
                      </a:r>
                    </a:p>
                  </a:txBody>
                  <a:tcPr anchor="ctr"/>
                </a:tc>
                <a:extLst>
                  <a:ext uri="{0D108BD9-81ED-4DB2-BD59-A6C34878D82A}">
                    <a16:rowId xmlns:a16="http://schemas.microsoft.com/office/drawing/2014/main" val="2183915332"/>
                  </a:ext>
                </a:extLst>
              </a:tr>
              <a:tr h="290084">
                <a:tc>
                  <a:txBody>
                    <a:bodyPr/>
                    <a:lstStyle/>
                    <a:p>
                      <a:pPr lvl="0" algn="ctr">
                        <a:buNone/>
                      </a:pPr>
                      <a:r>
                        <a:rPr lang="en-US" sz="1000" b="0" i="0" u="none" strike="noStrike" noProof="0">
                          <a:solidFill>
                            <a:srgbClr val="000000"/>
                          </a:solidFill>
                          <a:latin typeface="Arial"/>
                        </a:rPr>
                        <a:t>TS8</a:t>
                      </a:r>
                    </a:p>
                  </a:txBody>
                  <a:tcPr anchor="ctr"/>
                </a:tc>
                <a:tc>
                  <a:txBody>
                    <a:bodyPr/>
                    <a:lstStyle/>
                    <a:p>
                      <a:pPr algn="ctr"/>
                      <a:r>
                        <a:rPr lang="en-US" sz="1000"/>
                        <a:t>0</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create an diagrams(Architecture, Sequence, Class, ER, State, Context) for the entire product, which includes all core components, services, and interactions such as the frontend, backend, external APIs, database, and third-party integrations, so that the overall structure and flow of the system are clearly understood and can be implemented effectively.</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The architecture diagram should clearly represent all major components (functional and non-functional) of the product, their interactions, data flow, and error handling mechanisms, using a standard tool for easy understanding and team review.</a:t>
                      </a:r>
                      <a:endParaRPr lang="en-US"/>
                    </a:p>
                  </a:txBody>
                  <a:tcPr/>
                </a:tc>
                <a:tc>
                  <a:txBody>
                    <a:bodyPr/>
                    <a:lstStyle/>
                    <a:p>
                      <a:pPr marL="0" lvl="0" indent="0" algn="ctr">
                        <a:buNone/>
                      </a:pPr>
                      <a:r>
                        <a:rPr lang="en-US" sz="1000" b="0" i="0" u="none" strike="noStrike" noProof="0">
                          <a:solidFill>
                            <a:srgbClr val="000000"/>
                          </a:solidFill>
                          <a:latin typeface="Arial"/>
                        </a:rPr>
                        <a:t>13</a:t>
                      </a:r>
                    </a:p>
                  </a:txBody>
                  <a:tcPr anchor="ct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1881210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05892-9BB5-3F06-91F4-38F01E551B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89FD7D-A276-9368-36D6-048D822B3EAB}"/>
              </a:ext>
            </a:extLst>
          </p:cNvPr>
          <p:cNvSpPr>
            <a:spLocks noGrp="1"/>
          </p:cNvSpPr>
          <p:nvPr>
            <p:ph type="title"/>
          </p:nvPr>
        </p:nvSpPr>
        <p:spPr/>
        <p:txBody>
          <a:bodyPr/>
          <a:lstStyle/>
          <a:p>
            <a:r>
              <a:rPr lang="en-US"/>
              <a:t>Product Backlog</a:t>
            </a:r>
          </a:p>
        </p:txBody>
      </p:sp>
      <p:graphicFrame>
        <p:nvGraphicFramePr>
          <p:cNvPr id="6" name="Table 5">
            <a:extLst>
              <a:ext uri="{FF2B5EF4-FFF2-40B4-BE49-F238E27FC236}">
                <a16:creationId xmlns:a16="http://schemas.microsoft.com/office/drawing/2014/main" id="{FA49ACB0-ACDC-A059-9BD6-497C5F052F51}"/>
              </a:ext>
            </a:extLst>
          </p:cNvPr>
          <p:cNvGraphicFramePr>
            <a:graphicFrameLocks noGrp="1"/>
          </p:cNvGraphicFramePr>
          <p:nvPr>
            <p:extLst>
              <p:ext uri="{D42A27DB-BD31-4B8C-83A1-F6EECF244321}">
                <p14:modId xmlns:p14="http://schemas.microsoft.com/office/powerpoint/2010/main" val="776493175"/>
              </p:ext>
            </p:extLst>
          </p:nvPr>
        </p:nvGraphicFramePr>
        <p:xfrm>
          <a:off x="805500" y="1111500"/>
          <a:ext cx="7927165" cy="2228270"/>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77550">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1002765">
                <a:tc>
                  <a:txBody>
                    <a:bodyPr/>
                    <a:lstStyle/>
                    <a:p>
                      <a:pPr algn="ctr"/>
                      <a:r>
                        <a:rPr lang="en-US"/>
                        <a:t>    </a:t>
                      </a:r>
                      <a:r>
                        <a:rPr lang="en-US" sz="1000"/>
                        <a:t>TS9</a:t>
                      </a:r>
                    </a:p>
                  </a:txBody>
                  <a:tcPr anchor="ctr"/>
                </a:tc>
                <a:tc>
                  <a:txBody>
                    <a:bodyPr/>
                    <a:lstStyle/>
                    <a:p>
                      <a:pPr algn="ctr"/>
                      <a:r>
                        <a:rPr lang="en-US" sz="1000"/>
                        <a:t>0</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the Project Manager, I want to ensure seamless coordination between technical components and stakeholders, So that the system meets both user needs and technical specifications</a:t>
                      </a:r>
                      <a:endParaRPr lang="en-US" sz="1000" i="0"/>
                    </a:p>
                  </a:txBody>
                  <a:tcPr/>
                </a:tc>
                <a:tc>
                  <a:txBody>
                    <a:bodyPr/>
                    <a:lstStyle/>
                    <a:p>
                      <a:pPr marL="0" lvl="0" indent="0">
                        <a:buNone/>
                      </a:pPr>
                      <a:r>
                        <a:rPr lang="en-US" sz="1000" b="0" i="0" u="none" strike="noStrike" noProof="0"/>
                        <a:t>The system should facilitate regular communication between stakeholders and the development team, track progress against project goals, ensure alignment between user needs and technical specifications, and maintain clear documentation for all key technical components and requirements</a:t>
                      </a:r>
                      <a:endParaRPr lang="en-US"/>
                    </a:p>
                  </a:txBody>
                  <a:tcPr/>
                </a:tc>
                <a:tc>
                  <a:txBody>
                    <a:bodyPr/>
                    <a:lstStyle/>
                    <a:p>
                      <a:pPr algn="ctr"/>
                      <a:r>
                        <a:rPr lang="en-US" sz="1000"/>
                        <a:t>5</a:t>
                      </a:r>
                    </a:p>
                  </a:txBody>
                  <a:tcPr anchor="ctr"/>
                </a:tc>
                <a:extLst>
                  <a:ext uri="{0D108BD9-81ED-4DB2-BD59-A6C34878D82A}">
                    <a16:rowId xmlns:a16="http://schemas.microsoft.com/office/drawing/2014/main" val="2183915332"/>
                  </a:ext>
                </a:extLst>
              </a:tr>
              <a:tr h="393942">
                <a:tc>
                  <a:txBody>
                    <a:bodyPr/>
                    <a:lstStyle/>
                    <a:p>
                      <a:pPr lvl="0" algn="ctr">
                        <a:buNone/>
                      </a:pPr>
                      <a:r>
                        <a:rPr lang="en-US" sz="1000"/>
                        <a:t>TS10</a:t>
                      </a:r>
                    </a:p>
                  </a:txBody>
                  <a:tcPr anchor="ctr"/>
                </a:tc>
                <a:tc>
                  <a:txBody>
                    <a:bodyPr/>
                    <a:lstStyle/>
                    <a:p>
                      <a:pPr lvl="0" algn="ctr">
                        <a:buNone/>
                      </a:pPr>
                      <a:r>
                        <a:rPr lang="en-US" sz="1000"/>
                        <a:t>2</a:t>
                      </a:r>
                    </a:p>
                  </a:txBody>
                  <a:tcPr anchor="ctr"/>
                </a:tc>
                <a:tc>
                  <a:txBody>
                    <a:bodyPr/>
                    <a:lstStyle/>
                    <a:p>
                      <a:pPr lvl="0">
                        <a:buNone/>
                      </a:pPr>
                      <a:r>
                        <a:rPr lang="en-US" sz="1000" b="0" i="0" u="none" strike="noStrike" noProof="0">
                          <a:solidFill>
                            <a:srgbClr val="292A2E"/>
                          </a:solidFill>
                        </a:rPr>
                        <a:t>As a Developer, I want to review and update the diagrams</a:t>
                      </a:r>
                    </a:p>
                  </a:txBody>
                  <a:tcPr/>
                </a:tc>
                <a:tc>
                  <a:txBody>
                    <a:bodyPr/>
                    <a:lstStyle/>
                    <a:p>
                      <a:pPr marL="0" lvl="0" indent="0">
                        <a:buNone/>
                      </a:pPr>
                      <a:r>
                        <a:rPr lang="en-US" sz="1000" b="0" i="0" u="none" strike="noStrike" noProof="0">
                          <a:latin typeface="Arial"/>
                        </a:rPr>
                        <a:t>Diagrams should be </a:t>
                      </a:r>
                      <a:r>
                        <a:rPr lang="en-US" sz="1000" b="0" i="0" u="none" strike="noStrike" noProof="0" err="1">
                          <a:latin typeface="Arial"/>
                        </a:rPr>
                        <a:t>upto</a:t>
                      </a:r>
                      <a:r>
                        <a:rPr lang="en-US" sz="1000" b="0" i="0" u="none" strike="noStrike" noProof="0">
                          <a:latin typeface="Arial"/>
                        </a:rPr>
                        <a:t> date and should be reviewed with the team</a:t>
                      </a:r>
                    </a:p>
                  </a:txBody>
                  <a:tcPr/>
                </a:tc>
                <a:tc>
                  <a:txBody>
                    <a:bodyPr/>
                    <a:lstStyle/>
                    <a:p>
                      <a:pPr lvl="0" algn="ctr">
                        <a:buNone/>
                      </a:pPr>
                      <a:r>
                        <a:rPr lang="en-US" sz="1000"/>
                        <a:t>1</a:t>
                      </a:r>
                    </a:p>
                  </a:txBody>
                  <a:tcPr anchor="ctr"/>
                </a:tc>
                <a:extLst>
                  <a:ext uri="{0D108BD9-81ED-4DB2-BD59-A6C34878D82A}">
                    <a16:rowId xmlns:a16="http://schemas.microsoft.com/office/drawing/2014/main" val="2000253242"/>
                  </a:ext>
                </a:extLst>
              </a:tr>
              <a:tr h="393942">
                <a:tc>
                  <a:txBody>
                    <a:bodyPr/>
                    <a:lstStyle/>
                    <a:p>
                      <a:pPr lvl="0" algn="ctr">
                        <a:buNone/>
                      </a:pPr>
                      <a:r>
                        <a:rPr lang="en-US" sz="1000"/>
                        <a:t>TS11</a:t>
                      </a:r>
                    </a:p>
                  </a:txBody>
                  <a:tcPr anchor="ctr"/>
                </a:tc>
                <a:tc>
                  <a:txBody>
                    <a:bodyPr/>
                    <a:lstStyle/>
                    <a:p>
                      <a:pPr lvl="0" algn="ctr">
                        <a:buNone/>
                      </a:pPr>
                      <a:r>
                        <a:rPr lang="en-US" sz="1000"/>
                        <a:t>3</a:t>
                      </a:r>
                    </a:p>
                  </a:txBody>
                  <a:tcPr anchor="ctr"/>
                </a:tc>
                <a:tc>
                  <a:txBody>
                    <a:bodyPr/>
                    <a:lstStyle/>
                    <a:p>
                      <a:pPr lvl="0">
                        <a:buNone/>
                      </a:pPr>
                      <a:r>
                        <a:rPr lang="en-US" sz="1000" b="0" i="0" u="none" strike="noStrike" noProof="0">
                          <a:solidFill>
                            <a:srgbClr val="292A2E"/>
                          </a:solidFill>
                          <a:latin typeface="Arial"/>
                        </a:rPr>
                        <a:t>As a user, I want to enable to add friend function that allow share location in the future. </a:t>
                      </a:r>
                      <a:endParaRPr lang="en-US" sz="1000"/>
                    </a:p>
                  </a:txBody>
                  <a:tcPr/>
                </a:tc>
                <a:tc>
                  <a:txBody>
                    <a:bodyPr/>
                    <a:lstStyle/>
                    <a:p>
                      <a:pPr marL="0" lvl="0" indent="0">
                        <a:buNone/>
                      </a:pPr>
                      <a:r>
                        <a:rPr lang="en-US" sz="1000" b="0" i="0" u="none" strike="noStrike" noProof="0">
                          <a:latin typeface="Arial"/>
                        </a:rPr>
                        <a:t>User able to share their location to other users for tracking purpose.</a:t>
                      </a:r>
                    </a:p>
                  </a:txBody>
                  <a:tcPr/>
                </a:tc>
                <a:tc>
                  <a:txBody>
                    <a:bodyPr/>
                    <a:lstStyle/>
                    <a:p>
                      <a:pPr lvl="0" algn="ctr">
                        <a:buNone/>
                      </a:pPr>
                      <a:endParaRPr lang="en-US" sz="1000"/>
                    </a:p>
                  </a:txBody>
                  <a:tcPr anchor="ctr"/>
                </a:tc>
                <a:extLst>
                  <a:ext uri="{0D108BD9-81ED-4DB2-BD59-A6C34878D82A}">
                    <a16:rowId xmlns:a16="http://schemas.microsoft.com/office/drawing/2014/main" val="1531819752"/>
                  </a:ext>
                </a:extLst>
              </a:tr>
            </a:tbl>
          </a:graphicData>
        </a:graphic>
      </p:graphicFrame>
    </p:spTree>
    <p:extLst>
      <p:ext uri="{BB962C8B-B14F-4D97-AF65-F5344CB8AC3E}">
        <p14:creationId xmlns:p14="http://schemas.microsoft.com/office/powerpoint/2010/main" val="3730024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1D5E1BEE-485E-585C-B52F-098EE99184E3}"/>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DE9C4C4D-D032-090D-0D8E-E6E13FCAF35B}"/>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err="1"/>
              <a:t>Afziya</a:t>
            </a:r>
            <a:r>
              <a:rPr lang="en"/>
              <a:t> Waknis</a:t>
            </a:r>
          </a:p>
        </p:txBody>
      </p:sp>
      <p:sp>
        <p:nvSpPr>
          <p:cNvPr id="1331" name="Google Shape;1331;p71">
            <a:extLst>
              <a:ext uri="{FF2B5EF4-FFF2-40B4-BE49-F238E27FC236}">
                <a16:creationId xmlns:a16="http://schemas.microsoft.com/office/drawing/2014/main" id="{98E76357-1DBB-B4EB-21E7-10376F683544}"/>
              </a:ext>
            </a:extLst>
          </p:cNvPr>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p>
            <a:pPr marL="0" indent="0"/>
            <a:r>
              <a:rPr lang="en"/>
              <a:t>Kaiyin Chen</a:t>
            </a:r>
          </a:p>
        </p:txBody>
      </p:sp>
      <p:sp>
        <p:nvSpPr>
          <p:cNvPr id="1332" name="Google Shape;1332;p71">
            <a:extLst>
              <a:ext uri="{FF2B5EF4-FFF2-40B4-BE49-F238E27FC236}">
                <a16:creationId xmlns:a16="http://schemas.microsoft.com/office/drawing/2014/main" id="{357CFC4B-FD80-69F1-FA45-D9DEE855D191}"/>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a:t>Project Manager/</a:t>
            </a:r>
          </a:p>
          <a:p>
            <a:pPr marL="0" indent="0"/>
            <a:r>
              <a:rPr lang="en">
                <a:solidFill>
                  <a:schemeClr val="tx1"/>
                </a:solidFill>
                <a:cs typeface="Arial"/>
              </a:rPr>
              <a:t>Developer</a:t>
            </a:r>
          </a:p>
          <a:p>
            <a:pPr marL="0" indent="0"/>
            <a:r>
              <a:rPr lang="en">
                <a:solidFill>
                  <a:schemeClr val="tx1"/>
                </a:solidFill>
                <a:cs typeface="Arial"/>
              </a:rPr>
              <a:t>Aw14091n@pace.edu</a:t>
            </a:r>
          </a:p>
        </p:txBody>
      </p:sp>
      <p:sp>
        <p:nvSpPr>
          <p:cNvPr id="1333" name="Google Shape;1333;p71">
            <a:extLst>
              <a:ext uri="{FF2B5EF4-FFF2-40B4-BE49-F238E27FC236}">
                <a16:creationId xmlns:a16="http://schemas.microsoft.com/office/drawing/2014/main" id="{F1FC00CA-0F38-ABF1-4C76-21BD6A1EDA39}"/>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EC96C7A5-0978-6E2F-6A60-248D53725F3C}"/>
              </a:ext>
            </a:extLst>
          </p:cNvPr>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p>
            <a:pPr marL="0" indent="0"/>
            <a:r>
              <a:rPr lang="en"/>
              <a:t>Database Administrator</a:t>
            </a:r>
          </a:p>
          <a:p>
            <a:pPr marL="0" lvl="0" indent="0" algn="ctr">
              <a:spcBef>
                <a:spcPts val="0"/>
              </a:spcBef>
              <a:spcAft>
                <a:spcPts val="0"/>
              </a:spcAft>
              <a:buNone/>
            </a:pPr>
            <a:r>
              <a:rPr lang="en"/>
              <a:t>Kaiyin.chen@pace.edu</a:t>
            </a:r>
          </a:p>
        </p:txBody>
      </p:sp>
      <p:pic>
        <p:nvPicPr>
          <p:cNvPr id="1336" name="Google Shape;1336;p71">
            <a:extLst>
              <a:ext uri="{FF2B5EF4-FFF2-40B4-BE49-F238E27FC236}">
                <a16:creationId xmlns:a16="http://schemas.microsoft.com/office/drawing/2014/main" id="{084E6435-FFD1-D540-DF40-E3DEB9A4086A}"/>
              </a:ext>
            </a:extLst>
          </p:cNvPr>
          <p:cNvPicPr preferRelativeResize="0"/>
          <p:nvPr/>
        </p:nvPicPr>
        <p:blipFill rotWithShape="1">
          <a:blip r:embed="rId3"/>
          <a:srcRect t="25648" b="25648"/>
          <a:stretch/>
        </p:blipFill>
        <p:spPr>
          <a:xfrm>
            <a:off x="1665723" y="1408187"/>
            <a:ext cx="2576353" cy="1717150"/>
          </a:xfrm>
          <a:prstGeom prst="rect">
            <a:avLst/>
          </a:prstGeom>
          <a:noFill/>
          <a:ln>
            <a:noFill/>
          </a:ln>
          <a:effectLst/>
        </p:spPr>
      </p:pic>
      <p:pic>
        <p:nvPicPr>
          <p:cNvPr id="3" name="Picture 2" descr="A person smiling for a picture&#10;&#10;AI-generated content may be incorrect.">
            <a:extLst>
              <a:ext uri="{FF2B5EF4-FFF2-40B4-BE49-F238E27FC236}">
                <a16:creationId xmlns:a16="http://schemas.microsoft.com/office/drawing/2014/main" id="{446C1457-F0FB-86DC-0C42-02589F3EEC88}"/>
              </a:ext>
            </a:extLst>
          </p:cNvPr>
          <p:cNvPicPr>
            <a:picLocks noChangeAspect="1"/>
          </p:cNvPicPr>
          <p:nvPr/>
        </p:nvPicPr>
        <p:blipFill>
          <a:blip r:embed="rId4"/>
          <a:stretch>
            <a:fillRect/>
          </a:stretch>
        </p:blipFill>
        <p:spPr>
          <a:xfrm>
            <a:off x="5534380" y="1182237"/>
            <a:ext cx="1457325" cy="1943100"/>
          </a:xfrm>
          <a:prstGeom prst="rect">
            <a:avLst/>
          </a:prstGeom>
        </p:spPr>
      </p:pic>
    </p:spTree>
    <p:extLst>
      <p:ext uri="{BB962C8B-B14F-4D97-AF65-F5344CB8AC3E}">
        <p14:creationId xmlns:p14="http://schemas.microsoft.com/office/powerpoint/2010/main" val="3367406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D1601-8177-143E-1BCA-4E37355DD1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3D74D6-6E91-71DE-52E8-248FB012821F}"/>
              </a:ext>
            </a:extLst>
          </p:cNvPr>
          <p:cNvSpPr>
            <a:spLocks noGrp="1"/>
          </p:cNvSpPr>
          <p:nvPr>
            <p:ph type="title"/>
          </p:nvPr>
        </p:nvSpPr>
        <p:spPr>
          <a:xfrm>
            <a:off x="720000" y="174721"/>
            <a:ext cx="7704000" cy="664500"/>
          </a:xfrm>
        </p:spPr>
        <p:txBody>
          <a:bodyPr/>
          <a:lstStyle/>
          <a:p>
            <a:r>
              <a:rPr lang="en-US"/>
              <a:t>Sprint 2 Backlog</a:t>
            </a:r>
          </a:p>
        </p:txBody>
      </p:sp>
      <p:graphicFrame>
        <p:nvGraphicFramePr>
          <p:cNvPr id="6" name="Table 5">
            <a:extLst>
              <a:ext uri="{FF2B5EF4-FFF2-40B4-BE49-F238E27FC236}">
                <a16:creationId xmlns:a16="http://schemas.microsoft.com/office/drawing/2014/main" id="{0AE4914D-8920-3BE0-D398-6A16CD97B74E}"/>
              </a:ext>
            </a:extLst>
          </p:cNvPr>
          <p:cNvGraphicFramePr>
            <a:graphicFrameLocks noGrp="1"/>
          </p:cNvGraphicFramePr>
          <p:nvPr>
            <p:extLst>
              <p:ext uri="{D42A27DB-BD31-4B8C-83A1-F6EECF244321}">
                <p14:modId xmlns:p14="http://schemas.microsoft.com/office/powerpoint/2010/main" val="1469415017"/>
              </p:ext>
            </p:extLst>
          </p:nvPr>
        </p:nvGraphicFramePr>
        <p:xfrm>
          <a:off x="1110417" y="836013"/>
          <a:ext cx="7365286" cy="3129480"/>
        </p:xfrm>
        <a:graphic>
          <a:graphicData uri="http://schemas.openxmlformats.org/drawingml/2006/table">
            <a:tbl>
              <a:tblPr bandRow="1">
                <a:tableStyleId>{CAB0FF82-9D18-4747-81C7-64023AE3D9A8}</a:tableStyleId>
              </a:tblPr>
              <a:tblGrid>
                <a:gridCol w="480526">
                  <a:extLst>
                    <a:ext uri="{9D8B030D-6E8A-4147-A177-3AD203B41FA5}">
                      <a16:colId xmlns:a16="http://schemas.microsoft.com/office/drawing/2014/main" val="1155617560"/>
                    </a:ext>
                  </a:extLst>
                </a:gridCol>
                <a:gridCol w="2493432">
                  <a:extLst>
                    <a:ext uri="{9D8B030D-6E8A-4147-A177-3AD203B41FA5}">
                      <a16:colId xmlns:a16="http://schemas.microsoft.com/office/drawing/2014/main" val="3055722291"/>
                    </a:ext>
                  </a:extLst>
                </a:gridCol>
                <a:gridCol w="3148563">
                  <a:extLst>
                    <a:ext uri="{9D8B030D-6E8A-4147-A177-3AD203B41FA5}">
                      <a16:colId xmlns:a16="http://schemas.microsoft.com/office/drawing/2014/main" val="2744485957"/>
                    </a:ext>
                  </a:extLst>
                </a:gridCol>
                <a:gridCol w="431171">
                  <a:extLst>
                    <a:ext uri="{9D8B030D-6E8A-4147-A177-3AD203B41FA5}">
                      <a16:colId xmlns:a16="http://schemas.microsoft.com/office/drawing/2014/main" val="2676866516"/>
                    </a:ext>
                  </a:extLst>
                </a:gridCol>
                <a:gridCol w="811594">
                  <a:extLst>
                    <a:ext uri="{9D8B030D-6E8A-4147-A177-3AD203B41FA5}">
                      <a16:colId xmlns:a16="http://schemas.microsoft.com/office/drawing/2014/main" val="4005483661"/>
                    </a:ext>
                  </a:extLst>
                </a:gridCol>
              </a:tblGrid>
              <a:tr h="246125">
                <a:tc>
                  <a:txBody>
                    <a:bodyPr/>
                    <a:lstStyle/>
                    <a:p>
                      <a:pPr algn="l" rtl="0" fontAlgn="base">
                        <a:lnSpc>
                          <a:spcPts val="1425"/>
                        </a:lnSpc>
                        <a:buNone/>
                      </a:pPr>
                      <a:r>
                        <a:rPr lang="en-US" sz="1200" b="1" i="0" u="none" strike="noStrike">
                          <a:solidFill>
                            <a:srgbClr val="000000"/>
                          </a:solidFill>
                          <a:effectLst/>
                          <a:latin typeface="Arial"/>
                        </a:rPr>
                        <a:t> ID</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User Story / Technical Story</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Acceptance Criteria</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SP</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1" i="0" u="none" strike="noStrike">
                          <a:solidFill>
                            <a:srgbClr val="000000"/>
                          </a:solidFill>
                          <a:effectLst/>
                          <a:latin typeface="Arial"/>
                        </a:rPr>
                        <a:t>status</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063483400"/>
                  </a:ext>
                </a:extLst>
              </a:tr>
              <a:tr h="641684">
                <a:tc>
                  <a:txBody>
                    <a:bodyPr/>
                    <a:lstStyle/>
                    <a:p>
                      <a:pPr algn="ctr" rtl="0" fontAlgn="auto">
                        <a:lnSpc>
                          <a:spcPts val="1200"/>
                        </a:lnSpc>
                        <a:buNone/>
                      </a:pPr>
                      <a:r>
                        <a:rPr lang="en-US" sz="1000" b="0" i="0" u="none" strike="noStrike">
                          <a:solidFill>
                            <a:srgbClr val="000000"/>
                          </a:solidFill>
                          <a:effectLst/>
                          <a:latin typeface="Arial"/>
                        </a:rPr>
                        <a:t>US1</a:t>
                      </a: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292A2E"/>
                          </a:solidFill>
                          <a:effectLst/>
                          <a:latin typeface="Arial"/>
                        </a:rPr>
                        <a:t>As a visually impaired user,</a:t>
                      </a:r>
                      <a:br>
                        <a:rPr lang="en-US" sz="1000" b="0" i="0">
                          <a:solidFill>
                            <a:srgbClr val="000000"/>
                          </a:solidFill>
                          <a:effectLst/>
                          <a:latin typeface="Arial"/>
                        </a:rPr>
                      </a:br>
                      <a:r>
                        <a:rPr lang="en-US" sz="1000" b="0" i="0" u="none" strike="noStrike">
                          <a:solidFill>
                            <a:srgbClr val="292A2E"/>
                          </a:solidFill>
                          <a:effectLst/>
                          <a:latin typeface="Arial"/>
                        </a:rPr>
                        <a:t>I want to receive real-time alerts when objects are detected through my phone camera</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The </a:t>
                      </a:r>
                      <a:r>
                        <a:rPr lang="en-US" sz="1000" b="0" i="0" u="none" strike="noStrike" err="1">
                          <a:solidFill>
                            <a:srgbClr val="000000"/>
                          </a:solidFill>
                          <a:effectLst/>
                          <a:latin typeface="Arial"/>
                        </a:rPr>
                        <a:t>FastAPI</a:t>
                      </a:r>
                      <a:r>
                        <a:rPr lang="en-US" sz="1000" b="0" i="0" u="none" strike="noStrike">
                          <a:solidFill>
                            <a:srgbClr val="000000"/>
                          </a:solidFill>
                          <a:effectLst/>
                          <a:latin typeface="Arial"/>
                        </a:rPr>
                        <a:t> backend should process frames using the YOLO model and return a JSON object with detected obstacles or important objects (e.g., door, chair, or pedestrian), ensuring minimal delay for real-time assistance.</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5</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a:solidFill>
                            <a:srgbClr val="000000"/>
                          </a:solidFill>
                          <a:effectLst/>
                          <a:latin typeface="Arial"/>
                        </a:rPr>
                        <a:t>Completed</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331919968"/>
                  </a:ext>
                </a:extLst>
              </a:tr>
              <a:tr h="773537">
                <a:tc>
                  <a:txBody>
                    <a:bodyPr/>
                    <a:lstStyle/>
                    <a:p>
                      <a:pPr algn="ctr" rtl="0" fontAlgn="base">
                        <a:lnSpc>
                          <a:spcPts val="1200"/>
                        </a:lnSpc>
                        <a:buNone/>
                      </a:pPr>
                      <a:r>
                        <a:rPr lang="en-US" sz="1000" b="0" i="0" u="none" strike="noStrike">
                          <a:solidFill>
                            <a:srgbClr val="000000"/>
                          </a:solidFill>
                          <a:effectLst/>
                          <a:latin typeface="Arial"/>
                        </a:rPr>
                        <a:t>US2</a:t>
                      </a:r>
                      <a:endParaRPr lang="en-US" sz="1000" b="0" i="0">
                        <a:solidFill>
                          <a:srgbClr val="000000"/>
                        </a:solidFill>
                        <a:effectLst/>
                        <a:latin typeface="Arial"/>
                      </a:endParaRP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As a visually impaired user, I want an intuitive interface that allows me to easily capture images using my phone camera, so that the system can analyze the surroundings and help me navigate safely.</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The application must provide an accessible interface that allows visually impaired users to easily capture images through the phone camera and receive real-time audio feedback on detected objects.</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8</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802251714"/>
                  </a:ext>
                </a:extLst>
              </a:tr>
              <a:tr h="914180">
                <a:tc>
                  <a:txBody>
                    <a:bodyPr/>
                    <a:lstStyle/>
                    <a:p>
                      <a:pPr algn="ctr" rtl="0" fontAlgn="base">
                        <a:lnSpc>
                          <a:spcPts val="1200"/>
                        </a:lnSpc>
                        <a:buNone/>
                      </a:pPr>
                      <a:r>
                        <a:rPr lang="en-US" sz="1000" b="0" i="0" u="none" strike="noStrike">
                          <a:solidFill>
                            <a:srgbClr val="000000"/>
                          </a:solidFill>
                          <a:effectLst/>
                          <a:latin typeface="Arial"/>
                        </a:rPr>
                        <a:t>US3</a:t>
                      </a:r>
                      <a:endParaRPr lang="en-US" sz="1000" b="0" i="0">
                        <a:solidFill>
                          <a:srgbClr val="000000"/>
                        </a:solidFill>
                        <a:effectLst/>
                        <a:latin typeface="Arial"/>
                      </a:endParaRP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As a visually impaired user, I want the system to describe detected objects in my surroundings through text-to-speech, so that I can receive real-time auditory feedback and safely navigate my environment.</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The system should accurately identify objects in the user's surroundings and provide clear, real-time auditory descriptions through text-to-speech, ensuring the user can understand and navigate their environment safely</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8</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540818133"/>
                  </a:ext>
                </a:extLst>
              </a:tr>
            </a:tbl>
          </a:graphicData>
        </a:graphic>
      </p:graphicFrame>
    </p:spTree>
    <p:extLst>
      <p:ext uri="{BB962C8B-B14F-4D97-AF65-F5344CB8AC3E}">
        <p14:creationId xmlns:p14="http://schemas.microsoft.com/office/powerpoint/2010/main" val="304718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6FEC1-8C6C-1BB7-2BD1-B70BB87818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8BA8C7-DA80-0753-DAA8-804796AD2DBD}"/>
              </a:ext>
            </a:extLst>
          </p:cNvPr>
          <p:cNvSpPr>
            <a:spLocks noGrp="1"/>
          </p:cNvSpPr>
          <p:nvPr>
            <p:ph type="title"/>
          </p:nvPr>
        </p:nvSpPr>
        <p:spPr>
          <a:xfrm>
            <a:off x="720000" y="174721"/>
            <a:ext cx="7704000" cy="664500"/>
          </a:xfrm>
        </p:spPr>
        <p:txBody>
          <a:bodyPr/>
          <a:lstStyle/>
          <a:p>
            <a:r>
              <a:rPr lang="en-US"/>
              <a:t>Sprint 2 Backlog</a:t>
            </a:r>
          </a:p>
        </p:txBody>
      </p:sp>
      <p:graphicFrame>
        <p:nvGraphicFramePr>
          <p:cNvPr id="6" name="Table 5">
            <a:extLst>
              <a:ext uri="{FF2B5EF4-FFF2-40B4-BE49-F238E27FC236}">
                <a16:creationId xmlns:a16="http://schemas.microsoft.com/office/drawing/2014/main" id="{F90F08D9-3489-74F6-035F-40B5F0D93967}"/>
              </a:ext>
            </a:extLst>
          </p:cNvPr>
          <p:cNvGraphicFramePr>
            <a:graphicFrameLocks noGrp="1"/>
          </p:cNvGraphicFramePr>
          <p:nvPr>
            <p:extLst>
              <p:ext uri="{D42A27DB-BD31-4B8C-83A1-F6EECF244321}">
                <p14:modId xmlns:p14="http://schemas.microsoft.com/office/powerpoint/2010/main" val="3277943801"/>
              </p:ext>
            </p:extLst>
          </p:nvPr>
        </p:nvGraphicFramePr>
        <p:xfrm>
          <a:off x="911310" y="834081"/>
          <a:ext cx="7721888" cy="3355597"/>
        </p:xfrm>
        <a:graphic>
          <a:graphicData uri="http://schemas.openxmlformats.org/drawingml/2006/table">
            <a:tbl>
              <a:tblPr bandRow="1">
                <a:tableStyleId>{CAB0FF82-9D18-4747-81C7-64023AE3D9A8}</a:tableStyleId>
              </a:tblPr>
              <a:tblGrid>
                <a:gridCol w="645927">
                  <a:extLst>
                    <a:ext uri="{9D8B030D-6E8A-4147-A177-3AD203B41FA5}">
                      <a16:colId xmlns:a16="http://schemas.microsoft.com/office/drawing/2014/main" val="1155617560"/>
                    </a:ext>
                  </a:extLst>
                </a:gridCol>
                <a:gridCol w="2407828">
                  <a:extLst>
                    <a:ext uri="{9D8B030D-6E8A-4147-A177-3AD203B41FA5}">
                      <a16:colId xmlns:a16="http://schemas.microsoft.com/office/drawing/2014/main" val="3055722291"/>
                    </a:ext>
                  </a:extLst>
                </a:gridCol>
                <a:gridCol w="3287232">
                  <a:extLst>
                    <a:ext uri="{9D8B030D-6E8A-4147-A177-3AD203B41FA5}">
                      <a16:colId xmlns:a16="http://schemas.microsoft.com/office/drawing/2014/main" val="2744485957"/>
                    </a:ext>
                  </a:extLst>
                </a:gridCol>
                <a:gridCol w="496186">
                  <a:extLst>
                    <a:ext uri="{9D8B030D-6E8A-4147-A177-3AD203B41FA5}">
                      <a16:colId xmlns:a16="http://schemas.microsoft.com/office/drawing/2014/main" val="2676866516"/>
                    </a:ext>
                  </a:extLst>
                </a:gridCol>
                <a:gridCol w="884715">
                  <a:extLst>
                    <a:ext uri="{9D8B030D-6E8A-4147-A177-3AD203B41FA5}">
                      <a16:colId xmlns:a16="http://schemas.microsoft.com/office/drawing/2014/main" val="4248243214"/>
                    </a:ext>
                  </a:extLst>
                </a:gridCol>
              </a:tblGrid>
              <a:tr h="246125">
                <a:tc>
                  <a:txBody>
                    <a:bodyPr/>
                    <a:lstStyle/>
                    <a:p>
                      <a:pPr algn="l" rtl="0" fontAlgn="base">
                        <a:lnSpc>
                          <a:spcPts val="1425"/>
                        </a:lnSpc>
                        <a:buNone/>
                      </a:pPr>
                      <a:r>
                        <a:rPr lang="en-US" sz="1200" b="1" i="0" u="none" strike="noStrike">
                          <a:solidFill>
                            <a:srgbClr val="000000"/>
                          </a:solidFill>
                          <a:effectLst/>
                          <a:latin typeface="Arial"/>
                        </a:rPr>
                        <a:t> ID</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User Story / Technical Story</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Acceptance Criteria</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SP</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1" i="0" u="none" strike="noStrike">
                          <a:solidFill>
                            <a:srgbClr val="000000"/>
                          </a:solidFill>
                          <a:effectLst/>
                          <a:latin typeface="Arial"/>
                        </a:rPr>
                        <a:t>status</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063483400"/>
                  </a:ext>
                </a:extLst>
              </a:tr>
              <a:tr h="641684">
                <a:tc>
                  <a:txBody>
                    <a:bodyPr/>
                    <a:lstStyle/>
                    <a:p>
                      <a:pPr lvl="0" algn="ctr">
                        <a:lnSpc>
                          <a:spcPts val="1200"/>
                        </a:lnSpc>
                        <a:buNone/>
                      </a:pPr>
                      <a:r>
                        <a:rPr lang="en-US" sz="1000" b="0" i="0" u="none" strike="noStrike" noProof="0">
                          <a:solidFill>
                            <a:srgbClr val="000000"/>
                          </a:solidFill>
                          <a:effectLst/>
                          <a:latin typeface="Arial"/>
                        </a:rPr>
                        <a:t>TS6</a:t>
                      </a:r>
                      <a:endParaRPr lang="en-US" sz="1000" b="0" i="0" u="none" strike="noStrike">
                        <a:solidFill>
                          <a:srgbClr val="000000"/>
                        </a:solidFill>
                        <a:effectLst/>
                        <a:latin typeface="Arial"/>
                      </a:endParaRP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292A2E"/>
                          </a:solidFill>
                          <a:effectLst/>
                          <a:latin typeface="Arial"/>
                        </a:rPr>
                        <a:t>As a developer, I need to document the API endpoints and integrations for </a:t>
                      </a:r>
                      <a:r>
                        <a:rPr lang="en-US" sz="1000" b="0" i="0" u="none" strike="noStrike" noProof="0" err="1">
                          <a:solidFill>
                            <a:srgbClr val="292A2E"/>
                          </a:solidFill>
                          <a:effectLst/>
                          <a:latin typeface="Arial"/>
                        </a:rPr>
                        <a:t>FastAPI</a:t>
                      </a:r>
                      <a:r>
                        <a:rPr lang="en-US" sz="1000" b="0" i="0" u="none" strike="noStrike" noProof="0">
                          <a:solidFill>
                            <a:srgbClr val="292A2E"/>
                          </a:solidFill>
                          <a:effectLst/>
                          <a:latin typeface="Arial"/>
                        </a:rPr>
                        <a:t>, YOLO object detection, and Google Maps so that the team can easily understand how to interact with the services and ensure smooth integration</a:t>
                      </a:r>
                      <a:endParaRPr lang="en-US" sz="1000"/>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The API documentation should clearly describe all </a:t>
                      </a:r>
                      <a:r>
                        <a:rPr lang="en-US" sz="1000" b="0" i="0" u="none" strike="noStrike" noProof="0" err="1">
                          <a:solidFill>
                            <a:srgbClr val="000000"/>
                          </a:solidFill>
                          <a:effectLst/>
                          <a:latin typeface="Arial"/>
                        </a:rPr>
                        <a:t>FastAPI</a:t>
                      </a:r>
                      <a:r>
                        <a:rPr lang="en-US" sz="1000" b="0" i="0" u="none" strike="noStrike" noProof="0">
                          <a:solidFill>
                            <a:srgbClr val="000000"/>
                          </a:solidFill>
                          <a:effectLst/>
                          <a:latin typeface="Arial"/>
                        </a:rPr>
                        <a:t> endpoints, YOLO object detection integration, Google Maps functionality, include example requests and responses, and provide authentication details, error codes, and troubleshooting guidelines.</a:t>
                      </a:r>
                    </a:p>
                    <a:p>
                      <a:pPr lvl="0" algn="l">
                        <a:lnSpc>
                          <a:spcPts val="1200"/>
                        </a:lnSpc>
                        <a:buNone/>
                      </a:pPr>
                      <a:endParaRPr lang="en-US" sz="1000" b="0" i="0" u="none" strike="noStrike">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5</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331919968"/>
                  </a:ext>
                </a:extLst>
              </a:tr>
              <a:tr h="773537">
                <a:tc>
                  <a:txBody>
                    <a:bodyPr/>
                    <a:lstStyle/>
                    <a:p>
                      <a:pPr lvl="0" algn="ctr">
                        <a:lnSpc>
                          <a:spcPts val="1200"/>
                        </a:lnSpc>
                        <a:buNone/>
                      </a:pPr>
                      <a:r>
                        <a:rPr lang="en-US" sz="1000" b="0" i="0" u="none" strike="noStrike" noProof="0">
                          <a:solidFill>
                            <a:srgbClr val="000000"/>
                          </a:solidFill>
                          <a:effectLst/>
                          <a:latin typeface="Arial"/>
                        </a:rPr>
                        <a:t>TS10</a:t>
                      </a:r>
                      <a:endParaRPr lang="en-US" sz="1000"/>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Developer, I want to review and update the diagrams</a:t>
                      </a:r>
                      <a:endParaRPr lang="en-US" sz="1000" b="0" i="0" u="none" strike="noStrike" noProof="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Diagrams should be </a:t>
                      </a:r>
                      <a:r>
                        <a:rPr lang="en-US" sz="1000" b="0" i="0" u="none" strike="noStrike" noProof="0" err="1">
                          <a:solidFill>
                            <a:srgbClr val="000000"/>
                          </a:solidFill>
                          <a:effectLst/>
                          <a:latin typeface="Arial"/>
                        </a:rPr>
                        <a:t>upto</a:t>
                      </a:r>
                      <a:r>
                        <a:rPr lang="en-US" sz="1000" b="0" i="0" u="none" strike="noStrike" noProof="0">
                          <a:solidFill>
                            <a:srgbClr val="000000"/>
                          </a:solidFill>
                          <a:effectLst/>
                          <a:latin typeface="Arial"/>
                        </a:rPr>
                        <a:t> date and should be reviewed with the team</a:t>
                      </a: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1</a:t>
                      </a: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a:solidFill>
                            <a:srgbClr val="000000"/>
                          </a:solidFill>
                          <a:effectLst/>
                          <a:latin typeface="Arial"/>
                        </a:rPr>
                        <a:t>Not Completed</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802251714"/>
                  </a:ext>
                </a:extLst>
              </a:tr>
              <a:tr h="773536">
                <a:tc>
                  <a:txBody>
                    <a:bodyPr/>
                    <a:lstStyle/>
                    <a:p>
                      <a:pPr lvl="0" algn="ctr">
                        <a:lnSpc>
                          <a:spcPts val="1200"/>
                        </a:lnSpc>
                        <a:buNone/>
                      </a:pPr>
                      <a:r>
                        <a:rPr lang="en-US" sz="1000" b="0" i="0" u="none" strike="noStrike" noProof="0">
                          <a:solidFill>
                            <a:srgbClr val="000000"/>
                          </a:solidFill>
                          <a:effectLst/>
                          <a:latin typeface="Arial"/>
                        </a:rPr>
                        <a:t>TS4</a:t>
                      </a:r>
                      <a:endParaRPr lang="en-US" sz="1000"/>
                    </a:p>
                  </a:txBody>
                  <a:tcPr marL="90221" marR="90221" marT="45110" marB="45110" anchor="ctr">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developer, I need to write a technical paper documenting the methodology, findings, and outcomes of our project so that it can be shared with stakeholders, academic peers, or for publication purposes.</a:t>
                      </a:r>
                      <a:endParaRPr lang="en-US" sz="1000" b="0" i="0" u="none" strike="noStrike" noProof="0">
                        <a:solidFill>
                          <a:srgbClr val="000000"/>
                        </a:solidFill>
                        <a:effectLst/>
                        <a:latin typeface="Arial"/>
                      </a:endParaRP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The technical paper should comprehensively document the project's problem, methodology, results, analysis, and conclusions, following a clear, structured format with proper citations and adhering to the required submission guidelines.</a:t>
                      </a:r>
                      <a:endParaRPr lang="en-US" sz="1000"/>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ts val="1200"/>
                        </a:lnSpc>
                        <a:buNone/>
                      </a:pPr>
                      <a:r>
                        <a:rPr lang="en-US" sz="1000" b="0" i="0" u="none" strike="noStrike">
                          <a:solidFill>
                            <a:srgbClr val="000000"/>
                          </a:solidFill>
                          <a:effectLst/>
                          <a:latin typeface="Arial"/>
                        </a:rPr>
                        <a:t>5</a:t>
                      </a:r>
                    </a:p>
                  </a:txBody>
                  <a:tcPr marL="90221" marR="90221" marT="45110" marB="45110">
                    <a:lnL w="9524">
                      <a:solidFill>
                        <a:srgbClr val="9E9E9E"/>
                      </a:solidFill>
                    </a:lnL>
                    <a:lnR w="9524"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Completed</a:t>
                      </a: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728861075"/>
                  </a:ext>
                </a:extLst>
              </a:tr>
            </a:tbl>
          </a:graphicData>
        </a:graphic>
      </p:graphicFrame>
    </p:spTree>
    <p:extLst>
      <p:ext uri="{BB962C8B-B14F-4D97-AF65-F5344CB8AC3E}">
        <p14:creationId xmlns:p14="http://schemas.microsoft.com/office/powerpoint/2010/main" val="248912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9700C-FCE4-054C-CD6C-02B9C7D572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907522-3076-E100-B369-12D764B8AA4F}"/>
              </a:ext>
            </a:extLst>
          </p:cNvPr>
          <p:cNvSpPr>
            <a:spLocks noGrp="1"/>
          </p:cNvSpPr>
          <p:nvPr>
            <p:ph type="title"/>
          </p:nvPr>
        </p:nvSpPr>
        <p:spPr>
          <a:xfrm>
            <a:off x="720000" y="174721"/>
            <a:ext cx="7704000" cy="664500"/>
          </a:xfrm>
        </p:spPr>
        <p:txBody>
          <a:bodyPr/>
          <a:lstStyle/>
          <a:p>
            <a:r>
              <a:rPr lang="en-US"/>
              <a:t>Sprint 2 Backlog</a:t>
            </a:r>
          </a:p>
        </p:txBody>
      </p:sp>
      <p:graphicFrame>
        <p:nvGraphicFramePr>
          <p:cNvPr id="6" name="Table 5">
            <a:extLst>
              <a:ext uri="{FF2B5EF4-FFF2-40B4-BE49-F238E27FC236}">
                <a16:creationId xmlns:a16="http://schemas.microsoft.com/office/drawing/2014/main" id="{F0520ABD-3DAE-C0B6-3462-B5A61D79A714}"/>
              </a:ext>
            </a:extLst>
          </p:cNvPr>
          <p:cNvGraphicFramePr>
            <a:graphicFrameLocks noGrp="1"/>
          </p:cNvGraphicFramePr>
          <p:nvPr>
            <p:extLst>
              <p:ext uri="{D42A27DB-BD31-4B8C-83A1-F6EECF244321}">
                <p14:modId xmlns:p14="http://schemas.microsoft.com/office/powerpoint/2010/main" val="1238299598"/>
              </p:ext>
            </p:extLst>
          </p:nvPr>
        </p:nvGraphicFramePr>
        <p:xfrm>
          <a:off x="911310" y="834081"/>
          <a:ext cx="7721888" cy="1972460"/>
        </p:xfrm>
        <a:graphic>
          <a:graphicData uri="http://schemas.openxmlformats.org/drawingml/2006/table">
            <a:tbl>
              <a:tblPr bandRow="1">
                <a:tableStyleId>{CAB0FF82-9D18-4747-81C7-64023AE3D9A8}</a:tableStyleId>
              </a:tblPr>
              <a:tblGrid>
                <a:gridCol w="645927">
                  <a:extLst>
                    <a:ext uri="{9D8B030D-6E8A-4147-A177-3AD203B41FA5}">
                      <a16:colId xmlns:a16="http://schemas.microsoft.com/office/drawing/2014/main" val="1155617560"/>
                    </a:ext>
                  </a:extLst>
                </a:gridCol>
                <a:gridCol w="2407828">
                  <a:extLst>
                    <a:ext uri="{9D8B030D-6E8A-4147-A177-3AD203B41FA5}">
                      <a16:colId xmlns:a16="http://schemas.microsoft.com/office/drawing/2014/main" val="3055722291"/>
                    </a:ext>
                  </a:extLst>
                </a:gridCol>
                <a:gridCol w="3287232">
                  <a:extLst>
                    <a:ext uri="{9D8B030D-6E8A-4147-A177-3AD203B41FA5}">
                      <a16:colId xmlns:a16="http://schemas.microsoft.com/office/drawing/2014/main" val="2744485957"/>
                    </a:ext>
                  </a:extLst>
                </a:gridCol>
                <a:gridCol w="496186">
                  <a:extLst>
                    <a:ext uri="{9D8B030D-6E8A-4147-A177-3AD203B41FA5}">
                      <a16:colId xmlns:a16="http://schemas.microsoft.com/office/drawing/2014/main" val="2676866516"/>
                    </a:ext>
                  </a:extLst>
                </a:gridCol>
                <a:gridCol w="884715">
                  <a:extLst>
                    <a:ext uri="{9D8B030D-6E8A-4147-A177-3AD203B41FA5}">
                      <a16:colId xmlns:a16="http://schemas.microsoft.com/office/drawing/2014/main" val="4248243214"/>
                    </a:ext>
                  </a:extLst>
                </a:gridCol>
              </a:tblGrid>
              <a:tr h="246125">
                <a:tc>
                  <a:txBody>
                    <a:bodyPr/>
                    <a:lstStyle/>
                    <a:p>
                      <a:pPr algn="l" rtl="0" fontAlgn="base">
                        <a:lnSpc>
                          <a:spcPts val="1425"/>
                        </a:lnSpc>
                        <a:buNone/>
                      </a:pPr>
                      <a:r>
                        <a:rPr lang="en-US" sz="1200" b="1" i="0" u="none" strike="noStrike">
                          <a:solidFill>
                            <a:srgbClr val="000000"/>
                          </a:solidFill>
                          <a:effectLst/>
                          <a:latin typeface="Arial"/>
                        </a:rPr>
                        <a:t> ID</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User Story / Technical Story</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Acceptance Criteria</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SP</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1" i="0" u="none" strike="noStrike">
                          <a:solidFill>
                            <a:srgbClr val="000000"/>
                          </a:solidFill>
                          <a:effectLst/>
                          <a:latin typeface="Arial"/>
                        </a:rPr>
                        <a:t>status</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063483400"/>
                  </a:ext>
                </a:extLst>
              </a:tr>
              <a:tr h="641684">
                <a:tc>
                  <a:txBody>
                    <a:bodyPr/>
                    <a:lstStyle/>
                    <a:p>
                      <a:pPr lvl="0" algn="ctr">
                        <a:lnSpc>
                          <a:spcPts val="1200"/>
                        </a:lnSpc>
                        <a:buNone/>
                      </a:pPr>
                      <a:r>
                        <a:rPr lang="en-US" sz="1000" b="0" i="0" u="none" strike="noStrike" noProof="0">
                          <a:solidFill>
                            <a:srgbClr val="000000"/>
                          </a:solidFill>
                          <a:effectLst/>
                          <a:latin typeface="Arial"/>
                        </a:rPr>
                        <a:t>TS3</a:t>
                      </a:r>
                      <a:endParaRPr lang="en-US" sz="1000" b="0" i="0" u="none" strike="noStrike">
                        <a:solidFill>
                          <a:srgbClr val="000000"/>
                        </a:solidFill>
                        <a:effectLst/>
                        <a:latin typeface="Arial"/>
                      </a:endParaRPr>
                    </a:p>
                  </a:txBody>
                  <a:tcPr marL="90221" marR="90221" marT="45110" marB="45110" anchor="ctr">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developer, I need to write test cases for Sprint 2 to ensure the implemented features are working as expected and meet the acceptance criteria.</a:t>
                      </a:r>
                      <a:endParaRPr lang="en-US" sz="1000" b="0" i="0" u="none" strike="noStrike" noProof="0">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All user stories and technical requirements from Sprint 3 should have corresponding test cases that cover positive, negative, and edge case scenarios.</a:t>
                      </a:r>
                    </a:p>
                    <a:p>
                      <a:pPr lvl="0" algn="l">
                        <a:lnSpc>
                          <a:spcPct val="100000"/>
                        </a:lnSpc>
                        <a:spcBef>
                          <a:spcPts val="0"/>
                        </a:spcBef>
                        <a:spcAft>
                          <a:spcPts val="0"/>
                        </a:spcAft>
                        <a:buNone/>
                      </a:pPr>
                      <a:endParaRPr lang="en-US" sz="1000" b="0" i="0" u="none" strike="noStrike" noProof="0">
                        <a:solidFill>
                          <a:srgbClr val="000000"/>
                        </a:solidFill>
                        <a:effectLst/>
                        <a:latin typeface="Arial"/>
                      </a:endParaRP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rtl="0">
                        <a:lnSpc>
                          <a:spcPts val="1200"/>
                        </a:lnSpc>
                        <a:buNone/>
                      </a:pPr>
                      <a:r>
                        <a:rPr lang="en-US" sz="1000" b="0" i="0" u="none" strike="noStrike">
                          <a:solidFill>
                            <a:srgbClr val="000000"/>
                          </a:solidFill>
                          <a:effectLst/>
                          <a:latin typeface="Arial"/>
                        </a:rPr>
                        <a:t>5</a:t>
                      </a:r>
                      <a:endParaRPr lang="en-US" sz="1000" b="0" i="0">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331919968"/>
                  </a:ext>
                </a:extLst>
              </a:tr>
              <a:tr h="641684">
                <a:tc>
                  <a:txBody>
                    <a:bodyPr/>
                    <a:lstStyle/>
                    <a:p>
                      <a:pPr lvl="0" algn="ctr">
                        <a:lnSpc>
                          <a:spcPts val="1200"/>
                        </a:lnSpc>
                        <a:buNone/>
                      </a:pPr>
                      <a:r>
                        <a:rPr lang="en-US" sz="1000" b="0" i="0" u="none" strike="noStrike" noProof="0">
                          <a:solidFill>
                            <a:srgbClr val="000000"/>
                          </a:solidFill>
                          <a:effectLst/>
                          <a:latin typeface="Arial"/>
                        </a:rPr>
                        <a:t>US4</a:t>
                      </a:r>
                    </a:p>
                  </a:txBody>
                  <a:tcPr marL="90221" marR="90221" marT="45110" marB="45110" anchor="ctr">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user, I want to store my data in the app’s frontend and see the results reflected immediately so that I can interact with the application in real-time and track my information.</a:t>
                      </a:r>
                      <a:endParaRPr lang="en-US" sz="1000" b="0" i="0" u="none" strike="noStrike" noProof="0">
                        <a:solidFill>
                          <a:srgbClr val="000000"/>
                        </a:solidFill>
                        <a:effectLst/>
                        <a:latin typeface="Arial"/>
                      </a:endParaRP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the frontend should allow users to store and display data in real-time, reflecting changes immediately in the app interface.</a:t>
                      </a: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ts val="1200"/>
                        </a:lnSpc>
                        <a:buNone/>
                      </a:pPr>
                      <a:r>
                        <a:rPr lang="en-US" sz="1000" b="0" i="0" u="none" strike="noStrike">
                          <a:solidFill>
                            <a:srgbClr val="000000"/>
                          </a:solidFill>
                          <a:effectLst/>
                          <a:latin typeface="Arial"/>
                        </a:rPr>
                        <a:t>2</a:t>
                      </a: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594142440"/>
                  </a:ext>
                </a:extLst>
              </a:tr>
            </a:tbl>
          </a:graphicData>
        </a:graphic>
      </p:graphicFrame>
    </p:spTree>
    <p:extLst>
      <p:ext uri="{BB962C8B-B14F-4D97-AF65-F5344CB8AC3E}">
        <p14:creationId xmlns:p14="http://schemas.microsoft.com/office/powerpoint/2010/main" val="2726636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F3155-783F-D786-FB8B-DFE980957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9CEC50-75DA-C8A8-B25E-34D84F9D8038}"/>
              </a:ext>
            </a:extLst>
          </p:cNvPr>
          <p:cNvSpPr>
            <a:spLocks noGrp="1"/>
          </p:cNvSpPr>
          <p:nvPr>
            <p:ph type="title"/>
          </p:nvPr>
        </p:nvSpPr>
        <p:spPr/>
        <p:txBody>
          <a:bodyPr/>
          <a:lstStyle/>
          <a:p>
            <a:r>
              <a:rPr lang="en-US"/>
              <a:t>Test Cases</a:t>
            </a:r>
          </a:p>
        </p:txBody>
      </p:sp>
      <p:graphicFrame>
        <p:nvGraphicFramePr>
          <p:cNvPr id="6" name="Table 5">
            <a:extLst>
              <a:ext uri="{FF2B5EF4-FFF2-40B4-BE49-F238E27FC236}">
                <a16:creationId xmlns:a16="http://schemas.microsoft.com/office/drawing/2014/main" id="{16AFB990-90AD-E49A-54E1-3AC8B9A4D299}"/>
              </a:ext>
            </a:extLst>
          </p:cNvPr>
          <p:cNvGraphicFramePr>
            <a:graphicFrameLocks noGrp="1"/>
          </p:cNvGraphicFramePr>
          <p:nvPr>
            <p:extLst>
              <p:ext uri="{D42A27DB-BD31-4B8C-83A1-F6EECF244321}">
                <p14:modId xmlns:p14="http://schemas.microsoft.com/office/powerpoint/2010/main" val="1604670427"/>
              </p:ext>
            </p:extLst>
          </p:nvPr>
        </p:nvGraphicFramePr>
        <p:xfrm>
          <a:off x="805500" y="1111500"/>
          <a:ext cx="7927161" cy="2712720"/>
        </p:xfrm>
        <a:graphic>
          <a:graphicData uri="http://schemas.openxmlformats.org/drawingml/2006/table">
            <a:tbl>
              <a:tblPr firstRow="1" bandRow="1">
                <a:tableStyleId>{CAB0FF82-9D18-4747-81C7-64023AE3D9A8}</a:tableStyleId>
              </a:tblPr>
              <a:tblGrid>
                <a:gridCol w="486298">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419313">
                  <a:extLst>
                    <a:ext uri="{9D8B030D-6E8A-4147-A177-3AD203B41FA5}">
                      <a16:colId xmlns:a16="http://schemas.microsoft.com/office/drawing/2014/main" val="739355581"/>
                    </a:ext>
                  </a:extLst>
                </a:gridCol>
                <a:gridCol w="699273">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Story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Test Case</a:t>
                      </a:r>
                      <a:endParaRPr lang="en-US" sz="1200" b="0" i="0" u="none" strike="noStrike" noProof="0">
                        <a:solidFill>
                          <a:srgbClr val="000000"/>
                        </a:solidFill>
                        <a:latin typeface="Arial"/>
                      </a:endParaRPr>
                    </a:p>
                  </a:txBody>
                  <a:tcPr/>
                </a:tc>
                <a:tc>
                  <a:txBody>
                    <a:bodyPr/>
                    <a:lstStyle/>
                    <a:p>
                      <a:r>
                        <a:rPr lang="en-US" sz="1200" b="1"/>
                        <a:t>                          </a:t>
                      </a:r>
                      <a:r>
                        <a:rPr lang="en-US" sz="1200" b="1" i="0" u="none" strike="noStrike" noProof="0">
                          <a:solidFill>
                            <a:srgbClr val="000000"/>
                          </a:solidFill>
                          <a:latin typeface="Arial"/>
                        </a:rPr>
                        <a:t>Expected Result</a:t>
                      </a:r>
                      <a:endParaRPr lang="en-US" sz="12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300279">
                <a:tc>
                  <a:txBody>
                    <a:bodyPr/>
                    <a:lstStyle/>
                    <a:p>
                      <a:pPr algn="ctr"/>
                      <a:r>
                        <a:rPr lang="en-US"/>
                        <a:t>  </a:t>
                      </a:r>
                      <a:r>
                        <a:rPr lang="en-US" sz="1000"/>
                        <a:t>1</a:t>
                      </a:r>
                      <a:r>
                        <a:rPr lang="en-US"/>
                        <a:t>  </a:t>
                      </a:r>
                      <a:endParaRPr lang="en-US" sz="1000"/>
                    </a:p>
                  </a:txBody>
                  <a:tcPr anchor="ctr"/>
                </a:tc>
                <a:tc>
                  <a:txBody>
                    <a:bodyPr/>
                    <a:lstStyle/>
                    <a:p>
                      <a:pPr algn="ctr"/>
                      <a:r>
                        <a:rPr lang="en-US" sz="1000"/>
                        <a:t>US1</a:t>
                      </a:r>
                    </a:p>
                  </a:txBody>
                  <a:tcPr anchor="ctr"/>
                </a:tc>
                <a:tc>
                  <a:txBody>
                    <a:bodyPr/>
                    <a:lstStyle/>
                    <a:p>
                      <a:pPr lvl="0">
                        <a:buNone/>
                      </a:pPr>
                      <a:r>
                        <a:rPr lang="en-US" sz="1000" b="0" i="0" u="none" strike="noStrike" noProof="0">
                          <a:solidFill>
                            <a:srgbClr val="292A2E"/>
                          </a:solidFill>
                          <a:latin typeface="Arial"/>
                        </a:rPr>
                        <a:t>Capture a video using the phone camera with an object present.</a:t>
                      </a:r>
                      <a:endParaRPr lang="en-US"/>
                    </a:p>
                  </a:txBody>
                  <a:tcPr/>
                </a:tc>
                <a:tc>
                  <a:txBody>
                    <a:bodyPr/>
                    <a:lstStyle/>
                    <a:p>
                      <a:pPr marL="0" lvl="0" indent="0">
                        <a:buNone/>
                      </a:pPr>
                      <a:r>
                        <a:rPr lang="en-US" sz="1000" b="0" i="0" u="none" strike="noStrike" noProof="0">
                          <a:latin typeface="Arial"/>
                        </a:rPr>
                        <a:t>The system should detect the object and provide a real-time response indicating the presence and type of object.</a:t>
                      </a:r>
                      <a:endParaRPr lang="en-US">
                        <a:latin typeface="Arial"/>
                      </a:endParaRPr>
                    </a:p>
                  </a:txBody>
                  <a:tcPr/>
                </a:tc>
                <a:tc>
                  <a:txBody>
                    <a:bodyPr/>
                    <a:lstStyle/>
                    <a:p>
                      <a:pPr algn="ctr"/>
                      <a:r>
                        <a:rPr lang="en-US" sz="1000"/>
                        <a:t>Passed</a:t>
                      </a:r>
                    </a:p>
                  </a:txBody>
                  <a:tcPr anchor="ctr"/>
                </a:tc>
                <a:extLst>
                  <a:ext uri="{0D108BD9-81ED-4DB2-BD59-A6C34878D82A}">
                    <a16:rowId xmlns:a16="http://schemas.microsoft.com/office/drawing/2014/main" val="2183915332"/>
                  </a:ext>
                </a:extLst>
              </a:tr>
              <a:tr h="329338">
                <a:tc>
                  <a:txBody>
                    <a:bodyPr/>
                    <a:lstStyle/>
                    <a:p>
                      <a:pPr lvl="0" algn="ctr">
                        <a:buNone/>
                      </a:pPr>
                      <a:r>
                        <a:rPr lang="en-US" sz="1000" b="0" i="0" u="none" strike="noStrike" noProof="0">
                          <a:solidFill>
                            <a:srgbClr val="000000"/>
                          </a:solidFill>
                          <a:latin typeface="Arial"/>
                        </a:rPr>
                        <a:t>2</a:t>
                      </a:r>
                    </a:p>
                  </a:txBody>
                  <a:tcPr anchor="ctr"/>
                </a:tc>
                <a:tc>
                  <a:txBody>
                    <a:bodyPr/>
                    <a:lstStyle/>
                    <a:p>
                      <a:pPr algn="ctr"/>
                      <a:r>
                        <a:rPr lang="en-US" sz="1000"/>
                        <a:t>US1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Capture a video using the phone camera with no objects present.</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The system should not detect any object</a:t>
                      </a:r>
                    </a:p>
                  </a:txBody>
                  <a:tcPr/>
                </a:tc>
                <a:tc>
                  <a:txBody>
                    <a:bodyPr/>
                    <a:lstStyle/>
                    <a:p>
                      <a:pPr lvl="0" algn="ctr">
                        <a:buNone/>
                      </a:pPr>
                      <a:r>
                        <a:rPr lang="en-US" sz="1000" b="0" i="0" u="none" strike="noStrike" noProof="0">
                          <a:solidFill>
                            <a:srgbClr val="000000"/>
                          </a:solidFill>
                          <a:latin typeface="Arial"/>
                        </a:rPr>
                        <a:t>Passed</a:t>
                      </a:r>
                    </a:p>
                  </a:txBody>
                  <a:tcPr anchor="ctr"/>
                </a:tc>
                <a:extLst>
                  <a:ext uri="{0D108BD9-81ED-4DB2-BD59-A6C34878D82A}">
                    <a16:rowId xmlns:a16="http://schemas.microsoft.com/office/drawing/2014/main" val="1806671908"/>
                  </a:ext>
                </a:extLst>
              </a:tr>
              <a:tr h="329338">
                <a:tc>
                  <a:txBody>
                    <a:bodyPr/>
                    <a:lstStyle/>
                    <a:p>
                      <a:pPr lvl="0" algn="ctr">
                        <a:buNone/>
                      </a:pPr>
                      <a:r>
                        <a:rPr lang="en-US" sz="1000" b="0" i="0" u="none" strike="noStrike" noProof="0">
                          <a:solidFill>
                            <a:srgbClr val="000000"/>
                          </a:solidFill>
                          <a:latin typeface="Arial"/>
                        </a:rPr>
                        <a:t>3</a:t>
                      </a:r>
                    </a:p>
                  </a:txBody>
                  <a:tcPr anchor="ctr"/>
                </a:tc>
                <a:tc>
                  <a:txBody>
                    <a:bodyPr/>
                    <a:lstStyle/>
                    <a:p>
                      <a:pPr lvl="0" algn="ctr">
                        <a:buNone/>
                      </a:pPr>
                      <a:r>
                        <a:rPr lang="en-US" sz="1000"/>
                        <a:t>US1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Move the phone to capture different objects within the camera’s view.</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The system should continuously detect and alert the user in real time, updating the alerts as new objects come into view.</a:t>
                      </a:r>
                      <a:endParaRPr lang="en-US"/>
                    </a:p>
                  </a:txBody>
                  <a:tcPr/>
                </a:tc>
                <a:tc>
                  <a:txBody>
                    <a:bodyPr/>
                    <a:lstStyle/>
                    <a:p>
                      <a:pPr lvl="0" algn="ctr">
                        <a:buNone/>
                      </a:pPr>
                      <a:r>
                        <a:rPr lang="en-US" sz="1000" b="0" i="0" u="none" strike="noStrike" noProof="0">
                          <a:solidFill>
                            <a:srgbClr val="000000"/>
                          </a:solidFill>
                          <a:latin typeface="Arial"/>
                        </a:rPr>
                        <a:t>Passed</a:t>
                      </a:r>
                    </a:p>
                  </a:txBody>
                  <a:tcPr anchor="ctr"/>
                </a:tc>
                <a:extLst>
                  <a:ext uri="{0D108BD9-81ED-4DB2-BD59-A6C34878D82A}">
                    <a16:rowId xmlns:a16="http://schemas.microsoft.com/office/drawing/2014/main" val="7265156"/>
                  </a:ext>
                </a:extLst>
              </a:tr>
              <a:tr h="329338">
                <a:tc>
                  <a:txBody>
                    <a:bodyPr/>
                    <a:lstStyle/>
                    <a:p>
                      <a:pPr lvl="0" algn="ctr">
                        <a:buNone/>
                      </a:pPr>
                      <a:r>
                        <a:rPr lang="en-US" sz="1000" b="0" i="0" u="none" strike="noStrike" noProof="0">
                          <a:solidFill>
                            <a:srgbClr val="000000"/>
                          </a:solidFill>
                          <a:latin typeface="Arial"/>
                        </a:rPr>
                        <a:t>4</a:t>
                      </a:r>
                    </a:p>
                  </a:txBody>
                  <a:tcPr anchor="ctr"/>
                </a:tc>
                <a:tc>
                  <a:txBody>
                    <a:bodyPr/>
                    <a:lstStyle/>
                    <a:p>
                      <a:pPr lvl="0" algn="ctr">
                        <a:buNone/>
                      </a:pPr>
                      <a:r>
                        <a:rPr lang="en-US" sz="1000"/>
                        <a:t>US2</a:t>
                      </a:r>
                      <a:endParaRPr lang="en-US"/>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The user opens the web app, accesses the camera feed, and points the camera at their surroundings.</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The user should be able to smoothly activate the camera feed.</a:t>
                      </a:r>
                    </a:p>
                  </a:txBody>
                  <a:tcPr/>
                </a:tc>
                <a:tc>
                  <a:txBody>
                    <a:bodyPr/>
                    <a:lstStyle/>
                    <a:p>
                      <a:pPr lvl="0" algn="ctr">
                        <a:buNone/>
                      </a:pPr>
                      <a:r>
                        <a:rPr lang="en-US" sz="1000" b="0" i="0" u="none" strike="noStrike" noProof="0">
                          <a:solidFill>
                            <a:srgbClr val="000000"/>
                          </a:solidFill>
                          <a:latin typeface="Arial"/>
                        </a:rPr>
                        <a:t>Passed</a:t>
                      </a:r>
                    </a:p>
                  </a:txBody>
                  <a:tcPr anchor="ctr"/>
                </a:tc>
                <a:extLst>
                  <a:ext uri="{0D108BD9-81ED-4DB2-BD59-A6C34878D82A}">
                    <a16:rowId xmlns:a16="http://schemas.microsoft.com/office/drawing/2014/main" val="1856464999"/>
                  </a:ext>
                </a:extLst>
              </a:tr>
              <a:tr h="329338">
                <a:tc>
                  <a:txBody>
                    <a:bodyPr/>
                    <a:lstStyle/>
                    <a:p>
                      <a:pPr lvl="0" algn="ctr">
                        <a:buNone/>
                      </a:pPr>
                      <a:r>
                        <a:rPr lang="en-US" sz="1000" b="0" i="0" u="none" strike="noStrike" noProof="0">
                          <a:solidFill>
                            <a:srgbClr val="000000"/>
                          </a:solidFill>
                          <a:latin typeface="Arial"/>
                        </a:rPr>
                        <a:t>5</a:t>
                      </a:r>
                    </a:p>
                  </a:txBody>
                  <a:tcPr anchor="ctr"/>
                </a:tc>
                <a:tc>
                  <a:txBody>
                    <a:bodyPr/>
                    <a:lstStyle/>
                    <a:p>
                      <a:pPr lvl="0" algn="ctr">
                        <a:buNone/>
                      </a:pPr>
                      <a:r>
                        <a:rPr lang="en-US" sz="1000"/>
                        <a:t>US3</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The user opens the app, points the camera at an object, and the system detects the object in real-time.</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The system should describe the detected object through text-to-speech, providing the user with real-time auditory feedback about the object’s type and location.</a:t>
                      </a:r>
                      <a:endParaRPr lang="en-US"/>
                    </a:p>
                  </a:txBody>
                  <a:tcPr/>
                </a:tc>
                <a:tc>
                  <a:txBody>
                    <a:bodyPr/>
                    <a:lstStyle/>
                    <a:p>
                      <a:pPr lvl="0" algn="ctr">
                        <a:buNone/>
                      </a:pPr>
                      <a:r>
                        <a:rPr lang="en-US" sz="1000" b="0" i="0" u="none" strike="noStrike" noProof="0">
                          <a:solidFill>
                            <a:srgbClr val="000000"/>
                          </a:solidFill>
                          <a:latin typeface="Arial"/>
                        </a:rPr>
                        <a:t>Partially working</a:t>
                      </a:r>
                    </a:p>
                  </a:txBody>
                  <a:tcPr anchor="ctr"/>
                </a:tc>
                <a:extLst>
                  <a:ext uri="{0D108BD9-81ED-4DB2-BD59-A6C34878D82A}">
                    <a16:rowId xmlns:a16="http://schemas.microsoft.com/office/drawing/2014/main" val="1291799015"/>
                  </a:ext>
                </a:extLst>
              </a:tr>
            </a:tbl>
          </a:graphicData>
        </a:graphic>
      </p:graphicFrame>
    </p:spTree>
    <p:extLst>
      <p:ext uri="{BB962C8B-B14F-4D97-AF65-F5344CB8AC3E}">
        <p14:creationId xmlns:p14="http://schemas.microsoft.com/office/powerpoint/2010/main" val="3049111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ED8E9-EDBE-5F14-4C44-280CEC4C49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5C9C38-AD9E-0BDD-C7C8-43EA3875F504}"/>
              </a:ext>
            </a:extLst>
          </p:cNvPr>
          <p:cNvSpPr>
            <a:spLocks noGrp="1"/>
          </p:cNvSpPr>
          <p:nvPr>
            <p:ph type="title"/>
          </p:nvPr>
        </p:nvSpPr>
        <p:spPr/>
        <p:txBody>
          <a:bodyPr/>
          <a:lstStyle/>
          <a:p>
            <a:r>
              <a:rPr lang="en-US"/>
              <a:t>Test Cases</a:t>
            </a:r>
          </a:p>
        </p:txBody>
      </p:sp>
      <p:graphicFrame>
        <p:nvGraphicFramePr>
          <p:cNvPr id="6" name="Table 5">
            <a:extLst>
              <a:ext uri="{FF2B5EF4-FFF2-40B4-BE49-F238E27FC236}">
                <a16:creationId xmlns:a16="http://schemas.microsoft.com/office/drawing/2014/main" id="{69B39D1C-288C-B3AE-798E-94AF2FA7C853}"/>
              </a:ext>
            </a:extLst>
          </p:cNvPr>
          <p:cNvGraphicFramePr>
            <a:graphicFrameLocks noGrp="1"/>
          </p:cNvGraphicFramePr>
          <p:nvPr>
            <p:extLst>
              <p:ext uri="{D42A27DB-BD31-4B8C-83A1-F6EECF244321}">
                <p14:modId xmlns:p14="http://schemas.microsoft.com/office/powerpoint/2010/main" val="2567123061"/>
              </p:ext>
            </p:extLst>
          </p:nvPr>
        </p:nvGraphicFramePr>
        <p:xfrm>
          <a:off x="805500" y="1111500"/>
          <a:ext cx="7927161" cy="2712720"/>
        </p:xfrm>
        <a:graphic>
          <a:graphicData uri="http://schemas.openxmlformats.org/drawingml/2006/table">
            <a:tbl>
              <a:tblPr firstRow="1" bandRow="1">
                <a:tableStyleId>{CAB0FF82-9D18-4747-81C7-64023AE3D9A8}</a:tableStyleId>
              </a:tblPr>
              <a:tblGrid>
                <a:gridCol w="486298">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419313">
                  <a:extLst>
                    <a:ext uri="{9D8B030D-6E8A-4147-A177-3AD203B41FA5}">
                      <a16:colId xmlns:a16="http://schemas.microsoft.com/office/drawing/2014/main" val="739355581"/>
                    </a:ext>
                  </a:extLst>
                </a:gridCol>
                <a:gridCol w="699273">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Story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Test Case</a:t>
                      </a:r>
                      <a:endParaRPr lang="en-US" sz="1200" b="0" i="0" u="none" strike="noStrike" noProof="0">
                        <a:solidFill>
                          <a:srgbClr val="000000"/>
                        </a:solidFill>
                        <a:latin typeface="Arial"/>
                      </a:endParaRPr>
                    </a:p>
                  </a:txBody>
                  <a:tcPr/>
                </a:tc>
                <a:tc>
                  <a:txBody>
                    <a:bodyPr/>
                    <a:lstStyle/>
                    <a:p>
                      <a:r>
                        <a:rPr lang="en-US" sz="1200" b="1"/>
                        <a:t>                          </a:t>
                      </a:r>
                      <a:r>
                        <a:rPr lang="en-US" sz="1200" b="1" i="0" u="none" strike="noStrike" noProof="0">
                          <a:solidFill>
                            <a:srgbClr val="000000"/>
                          </a:solidFill>
                          <a:latin typeface="Arial"/>
                        </a:rPr>
                        <a:t>Expected Result</a:t>
                      </a:r>
                      <a:endParaRPr lang="en-US" sz="12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300279">
                <a:tc>
                  <a:txBody>
                    <a:bodyPr/>
                    <a:lstStyle/>
                    <a:p>
                      <a:pPr algn="ctr"/>
                      <a:r>
                        <a:rPr lang="en-US" sz="1000"/>
                        <a:t>6</a:t>
                      </a:r>
                    </a:p>
                  </a:txBody>
                  <a:tcPr anchor="ctr"/>
                </a:tc>
                <a:tc>
                  <a:txBody>
                    <a:bodyPr/>
                    <a:lstStyle/>
                    <a:p>
                      <a:pPr algn="ctr"/>
                      <a:r>
                        <a:rPr lang="en-US" sz="1000"/>
                        <a:t>US4</a:t>
                      </a:r>
                      <a:endParaRPr lang="en-US"/>
                    </a:p>
                  </a:txBody>
                  <a:tcPr anchor="ctr"/>
                </a:tc>
                <a:tc>
                  <a:txBody>
                    <a:bodyPr/>
                    <a:lstStyle/>
                    <a:p>
                      <a:pPr lvl="0">
                        <a:buNone/>
                      </a:pPr>
                      <a:r>
                        <a:rPr lang="en-US" sz="1000" b="0" i="0" u="none" strike="noStrike" noProof="0">
                          <a:solidFill>
                            <a:srgbClr val="292A2E"/>
                          </a:solidFill>
                        </a:rPr>
                        <a:t>The user enters/updates data into the app’s frontend and submits it.</a:t>
                      </a:r>
                      <a:endParaRPr lang="en-US"/>
                    </a:p>
                  </a:txBody>
                  <a:tcPr/>
                </a:tc>
                <a:tc>
                  <a:txBody>
                    <a:bodyPr/>
                    <a:lstStyle/>
                    <a:p>
                      <a:pPr marL="0" lvl="0" indent="0">
                        <a:buNone/>
                      </a:pPr>
                      <a:r>
                        <a:rPr lang="en-US" sz="1000" b="0" i="0" u="none" strike="noStrike" noProof="0"/>
                        <a:t>The data should be immediately reflected in the app's interface, with updated information displayed in real-time without requiring a page reload.</a:t>
                      </a:r>
                      <a:endParaRPr lang="en-US"/>
                    </a:p>
                  </a:txBody>
                  <a:tcPr/>
                </a:tc>
                <a:tc>
                  <a:txBody>
                    <a:bodyPr/>
                    <a:lstStyle/>
                    <a:p>
                      <a:pPr algn="ctr"/>
                      <a:r>
                        <a:rPr lang="en-US" sz="1000"/>
                        <a:t>Passed</a:t>
                      </a:r>
                    </a:p>
                  </a:txBody>
                  <a:tcPr anchor="ctr"/>
                </a:tc>
                <a:extLst>
                  <a:ext uri="{0D108BD9-81ED-4DB2-BD59-A6C34878D82A}">
                    <a16:rowId xmlns:a16="http://schemas.microsoft.com/office/drawing/2014/main" val="2183915332"/>
                  </a:ext>
                </a:extLst>
              </a:tr>
              <a:tr h="329338">
                <a:tc>
                  <a:txBody>
                    <a:bodyPr/>
                    <a:lstStyle/>
                    <a:p>
                      <a:pPr lvl="0" algn="ctr">
                        <a:buNone/>
                      </a:pPr>
                      <a:r>
                        <a:rPr lang="en-US" sz="1000" b="0" i="0" u="none" strike="noStrike" noProof="0">
                          <a:solidFill>
                            <a:srgbClr val="000000"/>
                          </a:solidFill>
                          <a:latin typeface="Arial"/>
                        </a:rPr>
                        <a:t>7</a:t>
                      </a:r>
                    </a:p>
                  </a:txBody>
                  <a:tcPr anchor="ctr"/>
                </a:tc>
                <a:tc>
                  <a:txBody>
                    <a:bodyPr/>
                    <a:lstStyle/>
                    <a:p>
                      <a:pPr algn="ctr"/>
                      <a:r>
                        <a:rPr lang="en-US" sz="1000"/>
                        <a:t>US5</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The user attempts to sign up with valid credentials</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The system should successfully create the account, and the user should receive a confirmation message or be redirected to the login page.</a:t>
                      </a:r>
                      <a:endParaRPr lang="en-US"/>
                    </a:p>
                  </a:txBody>
                  <a:tcPr/>
                </a:tc>
                <a:tc>
                  <a:txBody>
                    <a:bodyPr/>
                    <a:lstStyle/>
                    <a:p>
                      <a:pPr lvl="0" algn="ctr">
                        <a:buNone/>
                      </a:pPr>
                      <a:r>
                        <a:rPr lang="en-US" sz="1000" b="0" i="0" u="none" strike="noStrike" noProof="0">
                          <a:solidFill>
                            <a:srgbClr val="000000"/>
                          </a:solidFill>
                          <a:latin typeface="Arial"/>
                        </a:rPr>
                        <a:t>Passed</a:t>
                      </a:r>
                    </a:p>
                  </a:txBody>
                  <a:tcPr anchor="ctr"/>
                </a:tc>
                <a:extLst>
                  <a:ext uri="{0D108BD9-81ED-4DB2-BD59-A6C34878D82A}">
                    <a16:rowId xmlns:a16="http://schemas.microsoft.com/office/drawing/2014/main" val="1806671908"/>
                  </a:ext>
                </a:extLst>
              </a:tr>
              <a:tr h="329338">
                <a:tc>
                  <a:txBody>
                    <a:bodyPr/>
                    <a:lstStyle/>
                    <a:p>
                      <a:pPr lvl="0" algn="ctr">
                        <a:buNone/>
                      </a:pPr>
                      <a:r>
                        <a:rPr lang="en-US" sz="1000" b="0" i="0" u="none" strike="noStrike" noProof="0">
                          <a:solidFill>
                            <a:srgbClr val="000000"/>
                          </a:solidFill>
                          <a:latin typeface="Arial"/>
                        </a:rPr>
                        <a:t>8</a:t>
                      </a:r>
                    </a:p>
                  </a:txBody>
                  <a:tcPr anchor="ctr"/>
                </a:tc>
                <a:tc>
                  <a:txBody>
                    <a:bodyPr/>
                    <a:lstStyle/>
                    <a:p>
                      <a:pPr lvl="0" algn="ctr">
                        <a:buNone/>
                      </a:pPr>
                      <a:r>
                        <a:rPr lang="en-US" sz="1000"/>
                        <a:t>US5</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The user attempts to log in with valid credentials </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The system should authenticate the user and allow them to access personalized features within the app.</a:t>
                      </a:r>
                      <a:endParaRPr lang="en-US"/>
                    </a:p>
                  </a:txBody>
                  <a:tcPr/>
                </a:tc>
                <a:tc>
                  <a:txBody>
                    <a:bodyPr/>
                    <a:lstStyle/>
                    <a:p>
                      <a:pPr lvl="0" algn="ctr">
                        <a:buNone/>
                      </a:pPr>
                      <a:r>
                        <a:rPr lang="en-US" sz="1000" b="0" i="0" u="none" strike="noStrike" noProof="0">
                          <a:solidFill>
                            <a:srgbClr val="000000"/>
                          </a:solidFill>
                          <a:latin typeface="Arial"/>
                        </a:rPr>
                        <a:t>Passed</a:t>
                      </a:r>
                    </a:p>
                  </a:txBody>
                  <a:tcPr anchor="ctr"/>
                </a:tc>
                <a:extLst>
                  <a:ext uri="{0D108BD9-81ED-4DB2-BD59-A6C34878D82A}">
                    <a16:rowId xmlns:a16="http://schemas.microsoft.com/office/drawing/2014/main" val="7265156"/>
                  </a:ext>
                </a:extLst>
              </a:tr>
              <a:tr h="329338">
                <a:tc>
                  <a:txBody>
                    <a:bodyPr/>
                    <a:lstStyle/>
                    <a:p>
                      <a:pPr lvl="0" algn="ctr">
                        <a:buNone/>
                      </a:pPr>
                      <a:r>
                        <a:rPr lang="en-US" sz="1000" b="0" i="0" u="none" strike="noStrike" noProof="0">
                          <a:solidFill>
                            <a:srgbClr val="000000"/>
                          </a:solidFill>
                          <a:latin typeface="Arial"/>
                        </a:rPr>
                        <a:t>9</a:t>
                      </a:r>
                    </a:p>
                  </a:txBody>
                  <a:tcPr anchor="ctr"/>
                </a:tc>
                <a:tc>
                  <a:txBody>
                    <a:bodyPr/>
                    <a:lstStyle/>
                    <a:p>
                      <a:pPr lvl="0" algn="ctr">
                        <a:buNone/>
                      </a:pPr>
                      <a:r>
                        <a:rPr lang="en-US" sz="1000"/>
                        <a:t>US5</a:t>
                      </a:r>
                      <a:endParaRPr lang="en-US"/>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The user attempts to log in with invalid credentials</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The system should show an error message indicating invalid credentials and prevent access to the app.</a:t>
                      </a:r>
                    </a:p>
                  </a:txBody>
                  <a:tcPr/>
                </a:tc>
                <a:tc>
                  <a:txBody>
                    <a:bodyPr/>
                    <a:lstStyle/>
                    <a:p>
                      <a:pPr lvl="0" algn="ctr">
                        <a:buNone/>
                      </a:pPr>
                      <a:r>
                        <a:rPr lang="en-US" sz="1000" b="0" i="0" u="none" strike="noStrike" noProof="0">
                          <a:solidFill>
                            <a:srgbClr val="000000"/>
                          </a:solidFill>
                          <a:latin typeface="Arial"/>
                        </a:rPr>
                        <a:t>Passed</a:t>
                      </a:r>
                    </a:p>
                  </a:txBody>
                  <a:tcPr anchor="ctr"/>
                </a:tc>
                <a:extLst>
                  <a:ext uri="{0D108BD9-81ED-4DB2-BD59-A6C34878D82A}">
                    <a16:rowId xmlns:a16="http://schemas.microsoft.com/office/drawing/2014/main" val="1856464999"/>
                  </a:ext>
                </a:extLst>
              </a:tr>
              <a:tr h="329338">
                <a:tc>
                  <a:txBody>
                    <a:bodyPr/>
                    <a:lstStyle/>
                    <a:p>
                      <a:pPr lvl="0" algn="ctr">
                        <a:buNone/>
                      </a:pPr>
                      <a:r>
                        <a:rPr lang="en-US" sz="1000" b="0" i="0" u="none" strike="noStrike" noProof="0">
                          <a:solidFill>
                            <a:srgbClr val="000000"/>
                          </a:solidFill>
                          <a:latin typeface="Arial"/>
                        </a:rPr>
                        <a:t>10</a:t>
                      </a:r>
                    </a:p>
                  </a:txBody>
                  <a:tcPr anchor="ctr"/>
                </a:tc>
                <a:tc>
                  <a:txBody>
                    <a:bodyPr/>
                    <a:lstStyle/>
                    <a:p>
                      <a:pPr lvl="0" algn="ctr">
                        <a:buNone/>
                      </a:pPr>
                      <a:r>
                        <a:rPr lang="en-US" sz="1000"/>
                        <a:t>US6</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The user enters a valid source and destination address and requests directions.</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The system should display the best route with turn-by-turn navigation directions, along with the estimated time of arrival and distance.</a:t>
                      </a:r>
                      <a:endParaRPr lang="en-US">
                        <a:latin typeface="Arial"/>
                      </a:endParaRPr>
                    </a:p>
                  </a:txBody>
                  <a:tcPr/>
                </a:tc>
                <a:tc>
                  <a:txBody>
                    <a:bodyPr/>
                    <a:lstStyle/>
                    <a:p>
                      <a:pPr lvl="0" algn="ctr">
                        <a:buNone/>
                      </a:pPr>
                      <a:r>
                        <a:rPr lang="en-US" sz="1000" b="0" i="0" u="none" strike="noStrike" noProof="0">
                          <a:solidFill>
                            <a:srgbClr val="000000"/>
                          </a:solidFill>
                          <a:latin typeface="Arial"/>
                        </a:rPr>
                        <a:t>Passed</a:t>
                      </a:r>
                    </a:p>
                  </a:txBody>
                  <a:tcPr anchor="ctr"/>
                </a:tc>
                <a:extLst>
                  <a:ext uri="{0D108BD9-81ED-4DB2-BD59-A6C34878D82A}">
                    <a16:rowId xmlns:a16="http://schemas.microsoft.com/office/drawing/2014/main" val="1291799015"/>
                  </a:ext>
                </a:extLst>
              </a:tr>
            </a:tbl>
          </a:graphicData>
        </a:graphic>
      </p:graphicFrame>
    </p:spTree>
    <p:extLst>
      <p:ext uri="{BB962C8B-B14F-4D97-AF65-F5344CB8AC3E}">
        <p14:creationId xmlns:p14="http://schemas.microsoft.com/office/powerpoint/2010/main" val="3422021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D8C00-9270-8BD7-7075-10F16D292A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70FA88-F22E-E3ED-40A5-E32ED4324292}"/>
              </a:ext>
            </a:extLst>
          </p:cNvPr>
          <p:cNvSpPr>
            <a:spLocks noGrp="1"/>
          </p:cNvSpPr>
          <p:nvPr>
            <p:ph type="title"/>
          </p:nvPr>
        </p:nvSpPr>
        <p:spPr/>
        <p:txBody>
          <a:bodyPr/>
          <a:lstStyle/>
          <a:p>
            <a:r>
              <a:rPr lang="en-US"/>
              <a:t>Test Cases</a:t>
            </a:r>
          </a:p>
        </p:txBody>
      </p:sp>
      <p:graphicFrame>
        <p:nvGraphicFramePr>
          <p:cNvPr id="6" name="Table 5">
            <a:extLst>
              <a:ext uri="{FF2B5EF4-FFF2-40B4-BE49-F238E27FC236}">
                <a16:creationId xmlns:a16="http://schemas.microsoft.com/office/drawing/2014/main" id="{692A0747-E146-A44E-769A-61091E6B70D3}"/>
              </a:ext>
            </a:extLst>
          </p:cNvPr>
          <p:cNvGraphicFramePr>
            <a:graphicFrameLocks noGrp="1"/>
          </p:cNvGraphicFramePr>
          <p:nvPr>
            <p:extLst>
              <p:ext uri="{D42A27DB-BD31-4B8C-83A1-F6EECF244321}">
                <p14:modId xmlns:p14="http://schemas.microsoft.com/office/powerpoint/2010/main" val="2308770972"/>
              </p:ext>
            </p:extLst>
          </p:nvPr>
        </p:nvGraphicFramePr>
        <p:xfrm>
          <a:off x="805500" y="1111500"/>
          <a:ext cx="7927161" cy="1396138"/>
        </p:xfrm>
        <a:graphic>
          <a:graphicData uri="http://schemas.openxmlformats.org/drawingml/2006/table">
            <a:tbl>
              <a:tblPr firstRow="1" bandRow="1">
                <a:tableStyleId>{CAB0FF82-9D18-4747-81C7-64023AE3D9A8}</a:tableStyleId>
              </a:tblPr>
              <a:tblGrid>
                <a:gridCol w="486298">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419313">
                  <a:extLst>
                    <a:ext uri="{9D8B030D-6E8A-4147-A177-3AD203B41FA5}">
                      <a16:colId xmlns:a16="http://schemas.microsoft.com/office/drawing/2014/main" val="739355581"/>
                    </a:ext>
                  </a:extLst>
                </a:gridCol>
                <a:gridCol w="699273">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Story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Test Case</a:t>
                      </a:r>
                      <a:endParaRPr lang="en-US" sz="1200" b="0" i="0" u="none" strike="noStrike" noProof="0">
                        <a:solidFill>
                          <a:srgbClr val="000000"/>
                        </a:solidFill>
                        <a:latin typeface="Arial"/>
                      </a:endParaRPr>
                    </a:p>
                  </a:txBody>
                  <a:tcPr/>
                </a:tc>
                <a:tc>
                  <a:txBody>
                    <a:bodyPr/>
                    <a:lstStyle/>
                    <a:p>
                      <a:r>
                        <a:rPr lang="en-US" sz="1200" b="1"/>
                        <a:t>                          </a:t>
                      </a:r>
                      <a:r>
                        <a:rPr lang="en-US" sz="1200" b="1" i="0" u="none" strike="noStrike" noProof="0">
                          <a:solidFill>
                            <a:srgbClr val="000000"/>
                          </a:solidFill>
                          <a:latin typeface="Arial"/>
                        </a:rPr>
                        <a:t>Expected Result</a:t>
                      </a:r>
                      <a:endParaRPr lang="en-US" sz="12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300279">
                <a:tc>
                  <a:txBody>
                    <a:bodyPr/>
                    <a:lstStyle/>
                    <a:p>
                      <a:pPr algn="ctr"/>
                      <a:r>
                        <a:rPr lang="en-US" sz="1000"/>
                        <a:t>11</a:t>
                      </a:r>
                    </a:p>
                  </a:txBody>
                  <a:tcPr anchor="ctr"/>
                </a:tc>
                <a:tc>
                  <a:txBody>
                    <a:bodyPr/>
                    <a:lstStyle/>
                    <a:p>
                      <a:pPr algn="ctr"/>
                      <a:r>
                        <a:rPr lang="en-US" sz="1000"/>
                        <a:t>US6</a:t>
                      </a:r>
                      <a:endParaRPr lang="en-US"/>
                    </a:p>
                  </a:txBody>
                  <a:tcPr anchor="ctr"/>
                </a:tc>
                <a:tc>
                  <a:txBody>
                    <a:bodyPr/>
                    <a:lstStyle/>
                    <a:p>
                      <a:pPr lvl="0">
                        <a:buNone/>
                      </a:pPr>
                      <a:r>
                        <a:rPr lang="en-US" sz="1000" b="0" i="0" u="none" strike="noStrike" noProof="0">
                          <a:solidFill>
                            <a:srgbClr val="292A2E"/>
                          </a:solidFill>
                        </a:rPr>
                        <a:t>The map renders correctly on the screen</a:t>
                      </a:r>
                    </a:p>
                  </a:txBody>
                  <a:tcPr/>
                </a:tc>
                <a:tc>
                  <a:txBody>
                    <a:bodyPr/>
                    <a:lstStyle/>
                    <a:p>
                      <a:pPr marL="0" lvl="0" indent="0">
                        <a:buNone/>
                      </a:pPr>
                      <a:r>
                        <a:rPr lang="en-US" sz="1000" b="0" i="0" u="none" strike="noStrike" noProof="0"/>
                        <a:t>The user should get map rendered on the screen and must be ready to input navigation through input fields.</a:t>
                      </a:r>
                      <a:endParaRPr lang="en-US"/>
                    </a:p>
                  </a:txBody>
                  <a:tcPr/>
                </a:tc>
                <a:tc>
                  <a:txBody>
                    <a:bodyPr/>
                    <a:lstStyle/>
                    <a:p>
                      <a:pPr algn="ctr"/>
                      <a:r>
                        <a:rPr lang="en-US" sz="1000"/>
                        <a:t>Passed</a:t>
                      </a:r>
                    </a:p>
                  </a:txBody>
                  <a:tcPr anchor="ctr"/>
                </a:tc>
                <a:extLst>
                  <a:ext uri="{0D108BD9-81ED-4DB2-BD59-A6C34878D82A}">
                    <a16:rowId xmlns:a16="http://schemas.microsoft.com/office/drawing/2014/main" val="2183915332"/>
                  </a:ext>
                </a:extLst>
              </a:tr>
              <a:tr h="329338">
                <a:tc>
                  <a:txBody>
                    <a:bodyPr/>
                    <a:lstStyle/>
                    <a:p>
                      <a:pPr lvl="0" algn="ctr">
                        <a:buNone/>
                      </a:pPr>
                      <a:r>
                        <a:rPr lang="en-US" sz="1000" b="0" i="0" u="none" strike="noStrike" noProof="0">
                          <a:solidFill>
                            <a:srgbClr val="000000"/>
                          </a:solidFill>
                          <a:latin typeface="Arial"/>
                        </a:rPr>
                        <a:t>12</a:t>
                      </a:r>
                    </a:p>
                  </a:txBody>
                  <a:tcPr anchor="ctr"/>
                </a:tc>
                <a:tc>
                  <a:txBody>
                    <a:bodyPr/>
                    <a:lstStyle/>
                    <a:p>
                      <a:pPr lvl="0" algn="ctr">
                        <a:buNone/>
                      </a:pPr>
                      <a:r>
                        <a:rPr lang="en-US" sz="1000"/>
                        <a:t>US6</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 The user should go to desired location through search field and auto </a:t>
                      </a:r>
                      <a:r>
                        <a:rPr lang="en-US" sz="1000" b="0" i="0" u="none" strike="noStrike" noProof="0" err="1">
                          <a:solidFill>
                            <a:srgbClr val="292A2E"/>
                          </a:solidFill>
                          <a:latin typeface="Arial"/>
                        </a:rPr>
                        <a:t>sugestion</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The system is helping user to get to desired location suggested by auto suggestion from google Maps API.</a:t>
                      </a:r>
                      <a:endParaRPr lang="en-US"/>
                    </a:p>
                  </a:txBody>
                  <a:tcPr/>
                </a:tc>
                <a:tc>
                  <a:txBody>
                    <a:bodyPr/>
                    <a:lstStyle/>
                    <a:p>
                      <a:pPr lvl="0" algn="ctr">
                        <a:buNone/>
                      </a:pPr>
                      <a:r>
                        <a:rPr lang="en-US" sz="1000" b="0" i="0" u="none" strike="noStrike" noProof="0">
                          <a:solidFill>
                            <a:srgbClr val="000000"/>
                          </a:solidFill>
                          <a:latin typeface="Arial"/>
                        </a:rPr>
                        <a:t>Passed</a:t>
                      </a:r>
                    </a:p>
                  </a:txBody>
                  <a:tcPr anchor="ctr"/>
                </a:tc>
                <a:extLst>
                  <a:ext uri="{0D108BD9-81ED-4DB2-BD59-A6C34878D82A}">
                    <a16:rowId xmlns:a16="http://schemas.microsoft.com/office/drawing/2014/main" val="7265156"/>
                  </a:ext>
                </a:extLst>
              </a:tr>
              <a:tr h="329338">
                <a:tc>
                  <a:txBody>
                    <a:bodyPr/>
                    <a:lstStyle/>
                    <a:p>
                      <a:pPr lvl="0" algn="ctr">
                        <a:buNone/>
                      </a:pPr>
                      <a:r>
                        <a:rPr lang="en-US" sz="1000" b="0" i="0" u="none" strike="noStrike" noProof="0">
                          <a:solidFill>
                            <a:srgbClr val="000000"/>
                          </a:solidFill>
                          <a:latin typeface="Arial"/>
                        </a:rPr>
                        <a:t>13</a:t>
                      </a:r>
                    </a:p>
                  </a:txBody>
                  <a:tcPr anchor="ctr"/>
                </a:tc>
                <a:tc>
                  <a:txBody>
                    <a:bodyPr/>
                    <a:lstStyle/>
                    <a:p>
                      <a:pPr lvl="0" algn="ctr">
                        <a:buNone/>
                      </a:pPr>
                      <a:r>
                        <a:rPr lang="en-US" sz="1000"/>
                        <a:t>US6</a:t>
                      </a:r>
                      <a:endParaRPr lang="en-US"/>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The route should be calculated accurately</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The accurate route is provided to the user.</a:t>
                      </a:r>
                    </a:p>
                  </a:txBody>
                  <a:tcPr/>
                </a:tc>
                <a:tc>
                  <a:txBody>
                    <a:bodyPr/>
                    <a:lstStyle/>
                    <a:p>
                      <a:pPr lvl="0" algn="ctr">
                        <a:buNone/>
                      </a:pPr>
                      <a:r>
                        <a:rPr lang="en-US" sz="1000" b="0" i="0" u="none" strike="noStrike" noProof="0">
                          <a:solidFill>
                            <a:srgbClr val="000000"/>
                          </a:solidFill>
                          <a:latin typeface="Arial"/>
                        </a:rPr>
                        <a:t>Passed</a:t>
                      </a:r>
                    </a:p>
                  </a:txBody>
                  <a:tcPr anchor="ctr"/>
                </a:tc>
                <a:extLst>
                  <a:ext uri="{0D108BD9-81ED-4DB2-BD59-A6C34878D82A}">
                    <a16:rowId xmlns:a16="http://schemas.microsoft.com/office/drawing/2014/main" val="1856464999"/>
                  </a:ext>
                </a:extLst>
              </a:tr>
            </a:tbl>
          </a:graphicData>
        </a:graphic>
      </p:graphicFrame>
    </p:spTree>
    <p:extLst>
      <p:ext uri="{BB962C8B-B14F-4D97-AF65-F5344CB8AC3E}">
        <p14:creationId xmlns:p14="http://schemas.microsoft.com/office/powerpoint/2010/main" val="707131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E92D384-35AC-8467-78EE-AF5D61F36DC3}"/>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A1249A7E-9C8B-834F-C4F1-AF18E67FED24}"/>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2 – Burndown Chart</a:t>
            </a:r>
          </a:p>
        </p:txBody>
      </p:sp>
      <p:sp>
        <p:nvSpPr>
          <p:cNvPr id="11" name="TextBox 10">
            <a:extLst>
              <a:ext uri="{FF2B5EF4-FFF2-40B4-BE49-F238E27FC236}">
                <a16:creationId xmlns:a16="http://schemas.microsoft.com/office/drawing/2014/main" id="{D8F68135-FA6D-8253-0ABA-3BF7A39FD531}"/>
              </a:ext>
            </a:extLst>
          </p:cNvPr>
          <p:cNvSpPr txBox="1"/>
          <p:nvPr/>
        </p:nvSpPr>
        <p:spPr>
          <a:xfrm>
            <a:off x="1413480" y="4284068"/>
            <a:ext cx="67838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Committed 39 story points and completed 38 story points during Sprint 2.</a:t>
            </a:r>
          </a:p>
        </p:txBody>
      </p:sp>
      <p:graphicFrame>
        <p:nvGraphicFramePr>
          <p:cNvPr id="3" name="Chart 2">
            <a:extLst>
              <a:ext uri="{FF2B5EF4-FFF2-40B4-BE49-F238E27FC236}">
                <a16:creationId xmlns:a16="http://schemas.microsoft.com/office/drawing/2014/main" id="{073EF1D5-B0DE-260D-264A-128B23745302}"/>
              </a:ext>
            </a:extLst>
          </p:cNvPr>
          <p:cNvGraphicFramePr>
            <a:graphicFrameLocks/>
          </p:cNvGraphicFramePr>
          <p:nvPr/>
        </p:nvGraphicFramePr>
        <p:xfrm>
          <a:off x="2109787" y="952500"/>
          <a:ext cx="4905375" cy="32194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31615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3F06EF0-6DFB-A88F-94D8-714979939D94}"/>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55F9EA8-0F6A-2F9D-57D9-A7CB62313977}"/>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2 – Team Velocity &amp; Committed Ratio</a:t>
            </a:r>
            <a:endParaRPr lang="en" sz="1600" b="1">
              <a:solidFill>
                <a:srgbClr val="212121"/>
              </a:solidFill>
            </a:endParaRPr>
          </a:p>
        </p:txBody>
      </p:sp>
      <p:sp>
        <p:nvSpPr>
          <p:cNvPr id="6" name="TextBox 5">
            <a:extLst>
              <a:ext uri="{FF2B5EF4-FFF2-40B4-BE49-F238E27FC236}">
                <a16:creationId xmlns:a16="http://schemas.microsoft.com/office/drawing/2014/main" id="{C10350D6-ED4F-58AD-5230-DC78B61893FF}"/>
              </a:ext>
            </a:extLst>
          </p:cNvPr>
          <p:cNvSpPr txBox="1"/>
          <p:nvPr/>
        </p:nvSpPr>
        <p:spPr>
          <a:xfrm>
            <a:off x="419470" y="4277781"/>
            <a:ext cx="82517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 of a total 39 committed story points, 38 story points were completed. The committed ratio is </a:t>
            </a:r>
            <a:r>
              <a:rPr lang="en-US" b="1"/>
              <a:t>97%.</a:t>
            </a:r>
          </a:p>
        </p:txBody>
      </p:sp>
      <p:pic>
        <p:nvPicPr>
          <p:cNvPr id="5" name="Picture 4" descr="A screenshot of a graph&#10;&#10;AI-generated content may be incorrect.">
            <a:extLst>
              <a:ext uri="{FF2B5EF4-FFF2-40B4-BE49-F238E27FC236}">
                <a16:creationId xmlns:a16="http://schemas.microsoft.com/office/drawing/2014/main" id="{5605DCDA-68A9-1678-A338-F0C1C00D640A}"/>
              </a:ext>
            </a:extLst>
          </p:cNvPr>
          <p:cNvPicPr>
            <a:picLocks noChangeAspect="1"/>
          </p:cNvPicPr>
          <p:nvPr/>
        </p:nvPicPr>
        <p:blipFill>
          <a:blip r:embed="rId3"/>
          <a:stretch>
            <a:fillRect/>
          </a:stretch>
        </p:blipFill>
        <p:spPr>
          <a:xfrm>
            <a:off x="1105401" y="965023"/>
            <a:ext cx="6940718" cy="3205933"/>
          </a:xfrm>
          <a:prstGeom prst="rect">
            <a:avLst/>
          </a:prstGeom>
        </p:spPr>
      </p:pic>
    </p:spTree>
    <p:extLst>
      <p:ext uri="{BB962C8B-B14F-4D97-AF65-F5344CB8AC3E}">
        <p14:creationId xmlns:p14="http://schemas.microsoft.com/office/powerpoint/2010/main" val="2034540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709C63-D7C5-14E5-3960-81DB9229C265}"/>
              </a:ext>
            </a:extLst>
          </p:cNvPr>
          <p:cNvSpPr>
            <a:spLocks noGrp="1"/>
          </p:cNvSpPr>
          <p:nvPr>
            <p:ph type="subTitle" idx="1"/>
          </p:nvPr>
        </p:nvSpPr>
        <p:spPr>
          <a:xfrm>
            <a:off x="713225" y="1206454"/>
            <a:ext cx="2568000" cy="510900"/>
          </a:xfrm>
        </p:spPr>
        <p:txBody>
          <a:bodyPr/>
          <a:lstStyle/>
          <a:p>
            <a:r>
              <a:rPr lang="en-US" sz="1800" b="1"/>
              <a:t>What went well?</a:t>
            </a:r>
          </a:p>
        </p:txBody>
      </p:sp>
      <p:sp>
        <p:nvSpPr>
          <p:cNvPr id="3" name="Subtitle 2">
            <a:extLst>
              <a:ext uri="{FF2B5EF4-FFF2-40B4-BE49-F238E27FC236}">
                <a16:creationId xmlns:a16="http://schemas.microsoft.com/office/drawing/2014/main" id="{D53C1573-3E1B-E2D6-1EE4-DAEC7D87421D}"/>
              </a:ext>
            </a:extLst>
          </p:cNvPr>
          <p:cNvSpPr>
            <a:spLocks noGrp="1"/>
          </p:cNvSpPr>
          <p:nvPr>
            <p:ph type="subTitle" idx="2"/>
          </p:nvPr>
        </p:nvSpPr>
        <p:spPr>
          <a:xfrm>
            <a:off x="720458" y="1639480"/>
            <a:ext cx="2568000" cy="2621267"/>
          </a:xfrm>
        </p:spPr>
        <p:txBody>
          <a:bodyPr/>
          <a:lstStyle/>
          <a:p>
            <a:pPr marL="311150" indent="-171450" algn="l">
              <a:buFont typeface="Calibri"/>
              <a:buChar char="-"/>
            </a:pPr>
            <a:r>
              <a:rPr lang="en-US" sz="1050"/>
              <a:t>Everyone was updating their work on Jira on time</a:t>
            </a:r>
            <a:endParaRPr lang="en-US"/>
          </a:p>
          <a:p>
            <a:pPr marL="311150" indent="-171450" algn="l">
              <a:buFont typeface="Calibri"/>
              <a:buChar char="-"/>
            </a:pPr>
            <a:endParaRPr lang="en-US" sz="1050"/>
          </a:p>
          <a:p>
            <a:pPr marL="311150" indent="-171450" algn="l">
              <a:buFont typeface="Calibri"/>
              <a:buChar char="-"/>
            </a:pPr>
            <a:r>
              <a:rPr lang="en-US" sz="1050"/>
              <a:t>We started working on all aspects of the project including Technical Paper, API documentation, Test Cases, Product backlog and implementation.</a:t>
            </a:r>
          </a:p>
          <a:p>
            <a:pPr marL="311150" indent="-171450" algn="l">
              <a:buFont typeface="Calibri"/>
              <a:buChar char="-"/>
            </a:pPr>
            <a:endParaRPr lang="en-US" sz="1050"/>
          </a:p>
          <a:p>
            <a:pPr marL="311150" indent="-171450" algn="l">
              <a:buFont typeface="Calibri"/>
              <a:buChar char="-"/>
            </a:pPr>
            <a:r>
              <a:rPr lang="en-US" sz="1050"/>
              <a:t>We started the sprint on time, because of that we are on track to finish the project</a:t>
            </a:r>
            <a:endParaRPr lang="en-US"/>
          </a:p>
          <a:p>
            <a:pPr marL="139700" indent="0" algn="l"/>
            <a:endParaRPr lang="en-US" sz="1050"/>
          </a:p>
          <a:p>
            <a:pPr marL="139700" indent="0" algn="l"/>
            <a:endParaRPr lang="en-US" sz="1050"/>
          </a:p>
          <a:p>
            <a:endParaRPr lang="en-US" sz="1050"/>
          </a:p>
        </p:txBody>
      </p:sp>
      <p:sp>
        <p:nvSpPr>
          <p:cNvPr id="6" name="Title 5">
            <a:extLst>
              <a:ext uri="{FF2B5EF4-FFF2-40B4-BE49-F238E27FC236}">
                <a16:creationId xmlns:a16="http://schemas.microsoft.com/office/drawing/2014/main" id="{2A8F668D-A7AE-B851-2794-A4EDF7B29654}"/>
              </a:ext>
            </a:extLst>
          </p:cNvPr>
          <p:cNvSpPr>
            <a:spLocks noGrp="1"/>
          </p:cNvSpPr>
          <p:nvPr>
            <p:ph type="title"/>
          </p:nvPr>
        </p:nvSpPr>
        <p:spPr/>
        <p:txBody>
          <a:bodyPr/>
          <a:lstStyle/>
          <a:p>
            <a:r>
              <a:rPr lang="en-US"/>
              <a:t>Retrospective – Sprint 2</a:t>
            </a:r>
          </a:p>
        </p:txBody>
      </p:sp>
      <p:sp>
        <p:nvSpPr>
          <p:cNvPr id="7" name="Subtitle 6">
            <a:extLst>
              <a:ext uri="{FF2B5EF4-FFF2-40B4-BE49-F238E27FC236}">
                <a16:creationId xmlns:a16="http://schemas.microsoft.com/office/drawing/2014/main" id="{4A6C5DE1-206D-0D92-3FB7-496476A2DCE3}"/>
              </a:ext>
            </a:extLst>
          </p:cNvPr>
          <p:cNvSpPr>
            <a:spLocks noGrp="1"/>
          </p:cNvSpPr>
          <p:nvPr>
            <p:ph type="subTitle" idx="5"/>
          </p:nvPr>
        </p:nvSpPr>
        <p:spPr>
          <a:xfrm>
            <a:off x="3214749" y="1206454"/>
            <a:ext cx="2568000" cy="510900"/>
          </a:xfrm>
        </p:spPr>
        <p:txBody>
          <a:bodyPr/>
          <a:lstStyle/>
          <a:p>
            <a:r>
              <a:rPr lang="en-US" sz="1800" b="1"/>
              <a:t>What need to improve?</a:t>
            </a:r>
          </a:p>
        </p:txBody>
      </p:sp>
      <p:sp>
        <p:nvSpPr>
          <p:cNvPr id="13" name="Subtitle 2">
            <a:extLst>
              <a:ext uri="{FF2B5EF4-FFF2-40B4-BE49-F238E27FC236}">
                <a16:creationId xmlns:a16="http://schemas.microsoft.com/office/drawing/2014/main" id="{0A058D23-8FA8-EE49-347C-B15DBC16F936}"/>
              </a:ext>
            </a:extLst>
          </p:cNvPr>
          <p:cNvSpPr txBox="1">
            <a:spLocks/>
          </p:cNvSpPr>
          <p:nvPr/>
        </p:nvSpPr>
        <p:spPr>
          <a:xfrm>
            <a:off x="3213297" y="1643762"/>
            <a:ext cx="2568000" cy="26140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311150" indent="-171450" algn="l">
              <a:buFont typeface="Calibri"/>
              <a:buChar char="-"/>
            </a:pPr>
            <a:r>
              <a:rPr lang="en-US" sz="1100"/>
              <a:t>We are working individually more, so we need to find more time to integrate and collaborate.</a:t>
            </a:r>
            <a:endParaRPr lang="en-US"/>
          </a:p>
          <a:p>
            <a:pPr marL="311150" indent="-171450" algn="l">
              <a:buFont typeface="Calibri"/>
              <a:buChar char="-"/>
            </a:pPr>
            <a:endParaRPr lang="en-US" sz="1100"/>
          </a:p>
          <a:p>
            <a:pPr marL="311150" indent="-171450" algn="l">
              <a:buFont typeface="Calibri"/>
              <a:buChar char="-"/>
            </a:pPr>
            <a:r>
              <a:rPr lang="en-US" sz="1100"/>
              <a:t>Manage your schedule better         for standup meetings.</a:t>
            </a:r>
            <a:endParaRPr lang="en-US"/>
          </a:p>
          <a:p>
            <a:pPr marL="311150" indent="-171450" algn="l">
              <a:buFont typeface="Calibri"/>
              <a:buChar char="-"/>
            </a:pPr>
            <a:endParaRPr lang="en-US" sz="1100"/>
          </a:p>
          <a:p>
            <a:pPr marL="311150" indent="-171450" algn="l">
              <a:buFont typeface="Calibri"/>
              <a:buChar char="-"/>
            </a:pPr>
            <a:r>
              <a:rPr lang="en-US" sz="1100"/>
              <a:t>we need to ask for help from team-mates without hesitation and well before deadline </a:t>
            </a:r>
            <a:endParaRPr lang="en-US"/>
          </a:p>
          <a:p>
            <a:pPr marL="311150" indent="-171450" algn="l">
              <a:buFont typeface="Calibri"/>
              <a:buChar char="-"/>
            </a:pPr>
            <a:endParaRPr lang="en-US" sz="1100"/>
          </a:p>
          <a:p>
            <a:pPr marL="311150" indent="-171450" algn="l">
              <a:buFont typeface="Calibri"/>
              <a:buChar char="-"/>
            </a:pPr>
            <a:r>
              <a:rPr lang="en-US" sz="1100"/>
              <a:t>We need to focus more on finishing individual deadlines we set for our tickets.</a:t>
            </a:r>
            <a:endParaRPr lang="en-US"/>
          </a:p>
          <a:p>
            <a:pPr marL="139700" indent="0" algn="l"/>
            <a:endParaRPr lang="en-US" sz="1100"/>
          </a:p>
          <a:p>
            <a:pPr marL="139700" indent="0" algn="l"/>
            <a:endParaRPr lang="en-US" sz="1100"/>
          </a:p>
          <a:p>
            <a:endParaRPr lang="en-US" sz="1100"/>
          </a:p>
        </p:txBody>
      </p:sp>
      <p:sp>
        <p:nvSpPr>
          <p:cNvPr id="15" name="Subtitle 6">
            <a:extLst>
              <a:ext uri="{FF2B5EF4-FFF2-40B4-BE49-F238E27FC236}">
                <a16:creationId xmlns:a16="http://schemas.microsoft.com/office/drawing/2014/main" id="{F7D7FB6D-9008-472C-70FB-CD0369103408}"/>
              </a:ext>
            </a:extLst>
          </p:cNvPr>
          <p:cNvSpPr txBox="1">
            <a:spLocks/>
          </p:cNvSpPr>
          <p:nvPr/>
        </p:nvSpPr>
        <p:spPr>
          <a:xfrm>
            <a:off x="5644926" y="1206728"/>
            <a:ext cx="2568000" cy="51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1800" b="1"/>
              <a:t>Action Items</a:t>
            </a:r>
            <a:endParaRPr lang="en-US"/>
          </a:p>
        </p:txBody>
      </p:sp>
      <p:sp>
        <p:nvSpPr>
          <p:cNvPr id="18" name="Subtitle 2">
            <a:extLst>
              <a:ext uri="{FF2B5EF4-FFF2-40B4-BE49-F238E27FC236}">
                <a16:creationId xmlns:a16="http://schemas.microsoft.com/office/drawing/2014/main" id="{043E8D42-621E-FC97-089C-FD1485F609DE}"/>
              </a:ext>
            </a:extLst>
          </p:cNvPr>
          <p:cNvSpPr txBox="1">
            <a:spLocks/>
          </p:cNvSpPr>
          <p:nvPr/>
        </p:nvSpPr>
        <p:spPr>
          <a:xfrm>
            <a:off x="5861109" y="1643761"/>
            <a:ext cx="2553532" cy="2961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311150" indent="-171450" algn="l">
              <a:buFont typeface="Calibri"/>
              <a:buChar char="-"/>
            </a:pPr>
            <a:r>
              <a:rPr lang="en-US" sz="1100"/>
              <a:t>We can setup more frequent calls for code integration, discussions on technical paper and documentation</a:t>
            </a:r>
            <a:endParaRPr lang="en-US"/>
          </a:p>
          <a:p>
            <a:pPr marL="311150" indent="-171450" algn="l">
              <a:buFont typeface="Calibri"/>
              <a:buChar char="-"/>
            </a:pPr>
            <a:endParaRPr lang="en-US" sz="1100"/>
          </a:p>
          <a:p>
            <a:pPr marL="311150" indent="-171450" algn="l">
              <a:buFont typeface="Calibri"/>
              <a:buChar char="-"/>
            </a:pPr>
            <a:r>
              <a:rPr lang="en-US" sz="1100"/>
              <a:t>Monitor your calendars better and add these meetings to your calendar.</a:t>
            </a:r>
            <a:br>
              <a:rPr lang="en-US" sz="1100"/>
            </a:br>
            <a:endParaRPr lang="en-US"/>
          </a:p>
          <a:p>
            <a:pPr marL="311150" indent="-171450" algn="l">
              <a:buFont typeface="Calibri"/>
              <a:buChar char="-"/>
            </a:pPr>
            <a:r>
              <a:rPr lang="en-US" sz="1100"/>
              <a:t>Set alerts for these meetings</a:t>
            </a:r>
            <a:endParaRPr lang="en-US"/>
          </a:p>
          <a:p>
            <a:pPr marL="311150" indent="-171450" algn="l">
              <a:buFont typeface="Calibri"/>
              <a:buChar char="-"/>
            </a:pPr>
            <a:endParaRPr lang="en-US" sz="1100"/>
          </a:p>
          <a:p>
            <a:pPr marL="311150" indent="-171450" algn="l">
              <a:buFont typeface="Calibri"/>
              <a:buChar char="-"/>
            </a:pPr>
            <a:r>
              <a:rPr lang="en-US" sz="1100"/>
              <a:t>We do not need to over commit in sprint planning</a:t>
            </a:r>
            <a:endParaRPr lang="en-US"/>
          </a:p>
          <a:p>
            <a:pPr marL="311150" indent="-171450" algn="l">
              <a:buFont typeface="Calibri"/>
              <a:buChar char="-"/>
            </a:pPr>
            <a:endParaRPr lang="en-US" sz="1100"/>
          </a:p>
          <a:p>
            <a:pPr marL="311150" indent="-171450" algn="l">
              <a:buFont typeface="Calibri"/>
              <a:buChar char="-"/>
            </a:pPr>
            <a:r>
              <a:rPr lang="en-US" sz="1100"/>
              <a:t>Setup a new meeting for doubt sessions.</a:t>
            </a:r>
            <a:endParaRPr lang="en-US"/>
          </a:p>
          <a:p>
            <a:pPr marL="311150" indent="-171450" algn="l">
              <a:buFont typeface="Calibri"/>
              <a:buChar char="-"/>
            </a:pPr>
            <a:endParaRPr lang="en-US" sz="1100"/>
          </a:p>
          <a:p>
            <a:pPr marL="311150" indent="-171450" algn="l">
              <a:buFont typeface="Calibri"/>
              <a:buChar char="-"/>
            </a:pPr>
            <a:endParaRPr lang="en-US" sz="1100"/>
          </a:p>
          <a:p>
            <a:pPr marL="311150" indent="-171450" algn="l">
              <a:buFont typeface="Calibri"/>
              <a:buChar char="-"/>
            </a:pPr>
            <a:endParaRPr lang="en-US" sz="1100"/>
          </a:p>
          <a:p>
            <a:pPr>
              <a:buFont typeface="Calibri"/>
              <a:buChar char="-"/>
            </a:pPr>
            <a:endParaRPr lang="en-US" sz="1100"/>
          </a:p>
        </p:txBody>
      </p:sp>
    </p:spTree>
    <p:extLst>
      <p:ext uri="{BB962C8B-B14F-4D97-AF65-F5344CB8AC3E}">
        <p14:creationId xmlns:p14="http://schemas.microsoft.com/office/powerpoint/2010/main" val="3530155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CE16726B-039B-CDC2-B603-7D58C7A38C02}"/>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C3D97BBD-99F5-FF8C-60DD-21391E6B620F}"/>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Sprint Planning</a:t>
            </a:r>
          </a:p>
        </p:txBody>
      </p:sp>
      <p:graphicFrame>
        <p:nvGraphicFramePr>
          <p:cNvPr id="7" name="Table 6">
            <a:extLst>
              <a:ext uri="{FF2B5EF4-FFF2-40B4-BE49-F238E27FC236}">
                <a16:creationId xmlns:a16="http://schemas.microsoft.com/office/drawing/2014/main" id="{4B841C9D-7DA4-8DEE-D93D-2A5981EC63DE}"/>
              </a:ext>
            </a:extLst>
          </p:cNvPr>
          <p:cNvGraphicFramePr>
            <a:graphicFrameLocks noGrp="1"/>
          </p:cNvGraphicFramePr>
          <p:nvPr>
            <p:extLst>
              <p:ext uri="{D42A27DB-BD31-4B8C-83A1-F6EECF244321}">
                <p14:modId xmlns:p14="http://schemas.microsoft.com/office/powerpoint/2010/main" val="1095337505"/>
              </p:ext>
            </p:extLst>
          </p:nvPr>
        </p:nvGraphicFramePr>
        <p:xfrm>
          <a:off x="805500" y="1111500"/>
          <a:ext cx="7128245" cy="3342751"/>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692459">
                <a:tc>
                  <a:txBody>
                    <a:bodyPr/>
                    <a:lstStyle/>
                    <a:p>
                      <a:pPr algn="ctr"/>
                      <a:r>
                        <a:rPr lang="en-US"/>
                        <a:t>    </a:t>
                      </a:r>
                      <a:r>
                        <a:rPr lang="en-US" sz="1000"/>
                        <a:t>TS12</a:t>
                      </a:r>
                      <a:endParaRPr lang="en-US"/>
                    </a:p>
                  </a:txBody>
                  <a:tcPr anchor="ctr"/>
                </a:tc>
                <a:tc>
                  <a:txBody>
                    <a:bodyPr/>
                    <a:lstStyle/>
                    <a:p>
                      <a:pPr lvl="0">
                        <a:buNone/>
                      </a:pPr>
                      <a:r>
                        <a:rPr lang="en-US" sz="1000" b="0" i="0" u="none" strike="noStrike" noProof="0">
                          <a:solidFill>
                            <a:srgbClr val="292A2E"/>
                          </a:solidFill>
                        </a:rPr>
                        <a:t>As a developer, I need to create an AWS account for the project so that we can deploy and host backend services, machine learning models, and other cloud-based components in a secure and scalable environment.</a:t>
                      </a:r>
                      <a:endParaRPr lang="en-US"/>
                    </a:p>
                  </a:txBody>
                  <a:tcPr/>
                </a:tc>
                <a:tc>
                  <a:txBody>
                    <a:bodyPr/>
                    <a:lstStyle/>
                    <a:p>
                      <a:pPr marL="0" lvl="0" indent="0">
                        <a:buNone/>
                      </a:pPr>
                      <a:r>
                        <a:rPr lang="en-US" sz="1000" b="0" i="0" u="none" strike="noStrike" noProof="0"/>
                        <a:t>An AWS account should be successfully created, with access credentials securely stored and shared with authorized team members</a:t>
                      </a:r>
                      <a:r>
                        <a:rPr lang="en-US" sz="1000" b="0" i="0" u="none" strike="noStrike" noProof="0">
                          <a:latin typeface="Arial"/>
                        </a:rPr>
                        <a:t>.</a:t>
                      </a:r>
                      <a:endParaRPr lang="en-US" sz="1000"/>
                    </a:p>
                  </a:txBody>
                  <a:tcPr/>
                </a:tc>
                <a:tc>
                  <a:txBody>
                    <a:bodyPr/>
                    <a:lstStyle/>
                    <a:p>
                      <a:r>
                        <a:rPr lang="en-US" sz="1000"/>
                        <a:t>2</a:t>
                      </a:r>
                    </a:p>
                  </a:txBody>
                  <a:tcPr/>
                </a:tc>
                <a:extLst>
                  <a:ext uri="{0D108BD9-81ED-4DB2-BD59-A6C34878D82A}">
                    <a16:rowId xmlns:a16="http://schemas.microsoft.com/office/drawing/2014/main" val="2183915332"/>
                  </a:ext>
                </a:extLst>
              </a:tr>
              <a:tr h="904351">
                <a:tc>
                  <a:txBody>
                    <a:bodyPr/>
                    <a:lstStyle/>
                    <a:p>
                      <a:pPr lvl="0" algn="ctr">
                        <a:buNone/>
                      </a:pPr>
                      <a:r>
                        <a:rPr lang="en-US" sz="1000" b="0" i="0" u="none" strike="noStrike" noProof="0">
                          <a:solidFill>
                            <a:srgbClr val="000000"/>
                          </a:solidFill>
                          <a:latin typeface="Arial"/>
                        </a:rPr>
                        <a:t>TS13</a:t>
                      </a:r>
                      <a:endParaRPr lang="en-US"/>
                    </a:p>
                  </a:txBody>
                  <a:tcPr anchor="ctr"/>
                </a:tc>
                <a:tc>
                  <a:txBody>
                    <a:bodyPr/>
                    <a:lstStyle/>
                    <a:p>
                      <a:pPr lvl="0" algn="l">
                        <a:lnSpc>
                          <a:spcPct val="100000"/>
                        </a:lnSpc>
                        <a:spcBef>
                          <a:spcPts val="0"/>
                        </a:spcBef>
                        <a:spcAft>
                          <a:spcPts val="0"/>
                        </a:spcAft>
                        <a:buNone/>
                      </a:pPr>
                      <a:r>
                        <a:rPr lang="en-US" sz="1000" b="0" i="0" u="none" strike="noStrike" noProof="0"/>
                        <a:t>As a developer, I need to deploy the backend and model code on an AWS EC2 instance so that the application can run continuously on the cloud and handle real-time requests from users.</a:t>
                      </a:r>
                      <a:endParaRPr lang="en-US"/>
                    </a:p>
                  </a:txBody>
                  <a:tcPr/>
                </a:tc>
                <a:tc>
                  <a:txBody>
                    <a:bodyPr/>
                    <a:lstStyle/>
                    <a:p>
                      <a:pPr lvl="0">
                        <a:buNone/>
                      </a:pPr>
                      <a:r>
                        <a:rPr lang="en-US" sz="1000" b="0" i="0" u="none" strike="noStrike" noProof="0"/>
                        <a:t>The backend and model code should be successfully deployed and running on the EC2 instance, accessible via the instance’s public IP or domain, and verified through test requests.</a:t>
                      </a:r>
                    </a:p>
                  </a:txBody>
                  <a:tcPr/>
                </a:tc>
                <a:tc>
                  <a:txBody>
                    <a:bodyPr/>
                    <a:lstStyle/>
                    <a:p>
                      <a:pPr lvl="0">
                        <a:buNone/>
                      </a:pPr>
                      <a:r>
                        <a:rPr lang="en-US" sz="1000" b="0" i="0" u="none" strike="noStrike" noProof="0">
                          <a:solidFill>
                            <a:srgbClr val="000000"/>
                          </a:solidFill>
                          <a:latin typeface="Arial"/>
                        </a:rPr>
                        <a:t>8</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TS14</a:t>
                      </a:r>
                      <a:endParaRPr lang="en-US"/>
                    </a:p>
                  </a:txBody>
                  <a:tcPr anchor="ctr"/>
                </a:tc>
                <a:tc>
                  <a:txBody>
                    <a:bodyPr/>
                    <a:lstStyle/>
                    <a:p>
                      <a:pPr lvl="0">
                        <a:buNone/>
                      </a:pPr>
                      <a:r>
                        <a:rPr lang="en-US" sz="1000" b="0" i="0" u="none" strike="noStrike" noProof="0"/>
                        <a:t>As a developer, I need to create a comprehensive deployment and installation manual for the project so that other team members and future developers can easily set up the environment, deploy the application, and maintain the system.</a:t>
                      </a:r>
                      <a:endParaRPr lang="en-US"/>
                    </a:p>
                  </a:txBody>
                  <a:tcPr/>
                </a:tc>
                <a:tc>
                  <a:txBody>
                    <a:bodyPr/>
                    <a:lstStyle/>
                    <a:p>
                      <a:pPr lvl="0">
                        <a:buNone/>
                      </a:pPr>
                      <a:r>
                        <a:rPr lang="en-US" sz="1000" b="0" i="0" u="none" strike="noStrike" noProof="0"/>
                        <a:t>The manual should include clear, step-by-step instructions for environment setup, dependencies installation, code deployment, and running the application, and should be accessible to the entire team.</a:t>
                      </a:r>
                      <a:endParaRPr lang="en-US"/>
                    </a:p>
                  </a:txBody>
                  <a:tcPr/>
                </a:tc>
                <a:tc>
                  <a:txBody>
                    <a:bodyPr/>
                    <a:lstStyle/>
                    <a:p>
                      <a:pPr lvl="0">
                        <a:buNone/>
                      </a:pPr>
                      <a:r>
                        <a:rPr lang="en-US" sz="1000" b="0" i="0" u="none" strike="noStrike" noProof="0">
                          <a:solidFill>
                            <a:srgbClr val="000000"/>
                          </a:solidFill>
                          <a:latin typeface="Arial"/>
                        </a:rPr>
                        <a:t>8</a:t>
                      </a:r>
                      <a:endParaRPr lang="en-US"/>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2849813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95690780-E543-A860-50F3-F64D25227F0A}"/>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44BFA408-E0C6-BC49-A169-9A4F7660B181}"/>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a:t>Ritesh Singh</a:t>
            </a:r>
          </a:p>
        </p:txBody>
      </p:sp>
      <p:sp>
        <p:nvSpPr>
          <p:cNvPr id="1331" name="Google Shape;1331;p71">
            <a:extLst>
              <a:ext uri="{FF2B5EF4-FFF2-40B4-BE49-F238E27FC236}">
                <a16:creationId xmlns:a16="http://schemas.microsoft.com/office/drawing/2014/main" id="{089C52DD-8FB4-B374-274F-3E7D80C6853E}"/>
              </a:ext>
            </a:extLst>
          </p:cNvPr>
          <p:cNvSpPr txBox="1">
            <a:spLocks noGrp="1"/>
          </p:cNvSpPr>
          <p:nvPr>
            <p:ph type="subTitle" idx="4"/>
          </p:nvPr>
        </p:nvSpPr>
        <p:spPr>
          <a:xfrm>
            <a:off x="5024142" y="3283874"/>
            <a:ext cx="3254231" cy="518043"/>
          </a:xfrm>
          <a:prstGeom prst="rect">
            <a:avLst/>
          </a:prstGeom>
        </p:spPr>
        <p:txBody>
          <a:bodyPr spcFirstLastPara="1" wrap="square" lIns="91425" tIns="91425" rIns="91425" bIns="91425" anchor="b" anchorCtr="0">
            <a:noAutofit/>
          </a:bodyPr>
          <a:lstStyle/>
          <a:p>
            <a:pPr marL="0" indent="0"/>
            <a:r>
              <a:rPr lang="en"/>
              <a:t>Dinesh Gopi Sunkara</a:t>
            </a:r>
          </a:p>
        </p:txBody>
      </p:sp>
      <p:sp>
        <p:nvSpPr>
          <p:cNvPr id="1332" name="Google Shape;1332;p71">
            <a:extLst>
              <a:ext uri="{FF2B5EF4-FFF2-40B4-BE49-F238E27FC236}">
                <a16:creationId xmlns:a16="http://schemas.microsoft.com/office/drawing/2014/main" id="{A807E798-52D3-5F9D-DE0D-6346DB9368A1}"/>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err="1"/>
              <a:t>Devops</a:t>
            </a:r>
            <a:r>
              <a:rPr lang="en"/>
              <a:t> Engineer</a:t>
            </a:r>
          </a:p>
          <a:p>
            <a:pPr marL="0" indent="0"/>
            <a:r>
              <a:rPr lang="en"/>
              <a:t>Ritesh.singh@pace.edu</a:t>
            </a:r>
          </a:p>
        </p:txBody>
      </p:sp>
      <p:sp>
        <p:nvSpPr>
          <p:cNvPr id="1333" name="Google Shape;1333;p71">
            <a:extLst>
              <a:ext uri="{FF2B5EF4-FFF2-40B4-BE49-F238E27FC236}">
                <a16:creationId xmlns:a16="http://schemas.microsoft.com/office/drawing/2014/main" id="{8AB54AC3-EECC-A80E-6378-33F702413C5C}"/>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6860DC81-E334-0243-53A4-B426AED6ADDF}"/>
              </a:ext>
            </a:extLst>
          </p:cNvPr>
          <p:cNvSpPr txBox="1">
            <a:spLocks noGrp="1"/>
          </p:cNvSpPr>
          <p:nvPr>
            <p:ph type="subTitle" idx="3"/>
          </p:nvPr>
        </p:nvSpPr>
        <p:spPr>
          <a:xfrm>
            <a:off x="5027853" y="3798446"/>
            <a:ext cx="3265582" cy="578100"/>
          </a:xfrm>
          <a:prstGeom prst="rect">
            <a:avLst/>
          </a:prstGeom>
        </p:spPr>
        <p:txBody>
          <a:bodyPr spcFirstLastPara="1" wrap="square" lIns="91425" tIns="91425" rIns="91425" bIns="91425" anchor="t" anchorCtr="0">
            <a:noAutofit/>
          </a:bodyPr>
          <a:lstStyle/>
          <a:p>
            <a:pPr marL="0" indent="0"/>
            <a:r>
              <a:rPr lang="en"/>
              <a:t>Developer</a:t>
            </a:r>
            <a:endParaRPr lang="en-US"/>
          </a:p>
          <a:p>
            <a:pPr marL="0" indent="0"/>
            <a:r>
              <a:rPr lang="en"/>
              <a:t>Ds46669n@pace.edu</a:t>
            </a:r>
          </a:p>
        </p:txBody>
      </p:sp>
      <p:pic>
        <p:nvPicPr>
          <p:cNvPr id="1335" name="Google Shape;1335;p71" descr="A person leaning on a railing&#10;&#10;AI-generated content may be incorrect.">
            <a:extLst>
              <a:ext uri="{FF2B5EF4-FFF2-40B4-BE49-F238E27FC236}">
                <a16:creationId xmlns:a16="http://schemas.microsoft.com/office/drawing/2014/main" id="{615ED7D9-44D0-D687-2C73-8668B836688C}"/>
              </a:ext>
            </a:extLst>
          </p:cNvPr>
          <p:cNvPicPr preferRelativeResize="0"/>
          <p:nvPr/>
        </p:nvPicPr>
        <p:blipFill>
          <a:blip r:embed="rId3"/>
          <a:stretch>
            <a:fillRect/>
          </a:stretch>
        </p:blipFill>
        <p:spPr>
          <a:xfrm>
            <a:off x="5721902" y="1397007"/>
            <a:ext cx="1415583" cy="1708490"/>
          </a:xfrm>
          <a:prstGeom prst="rect">
            <a:avLst/>
          </a:prstGeom>
          <a:noFill/>
          <a:ln>
            <a:noFill/>
          </a:ln>
        </p:spPr>
      </p:pic>
      <p:pic>
        <p:nvPicPr>
          <p:cNvPr id="2" name="Picture 1" descr="A person standing on a dock with a city in the background&#10;&#10;AI-generated content may be incorrect.">
            <a:extLst>
              <a:ext uri="{FF2B5EF4-FFF2-40B4-BE49-F238E27FC236}">
                <a16:creationId xmlns:a16="http://schemas.microsoft.com/office/drawing/2014/main" id="{A673C6C7-49D1-F357-8CBE-9AB1E54A701F}"/>
              </a:ext>
            </a:extLst>
          </p:cNvPr>
          <p:cNvPicPr>
            <a:picLocks noChangeAspect="1"/>
          </p:cNvPicPr>
          <p:nvPr/>
        </p:nvPicPr>
        <p:blipFill>
          <a:blip r:embed="rId4"/>
          <a:stretch>
            <a:fillRect/>
          </a:stretch>
        </p:blipFill>
        <p:spPr>
          <a:xfrm>
            <a:off x="2177147" y="1287725"/>
            <a:ext cx="1414155" cy="1840315"/>
          </a:xfrm>
          <a:prstGeom prst="rect">
            <a:avLst/>
          </a:prstGeom>
        </p:spPr>
      </p:pic>
    </p:spTree>
    <p:extLst>
      <p:ext uri="{BB962C8B-B14F-4D97-AF65-F5344CB8AC3E}">
        <p14:creationId xmlns:p14="http://schemas.microsoft.com/office/powerpoint/2010/main" val="404338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3D0D311A-4A5B-7332-EE4F-4E60F97B5B1D}"/>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A69A3E3A-8CBD-4F51-E93C-14BD2BA233EB}"/>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Sprint Planning</a:t>
            </a:r>
          </a:p>
        </p:txBody>
      </p:sp>
      <p:graphicFrame>
        <p:nvGraphicFramePr>
          <p:cNvPr id="7" name="Table 6">
            <a:extLst>
              <a:ext uri="{FF2B5EF4-FFF2-40B4-BE49-F238E27FC236}">
                <a16:creationId xmlns:a16="http://schemas.microsoft.com/office/drawing/2014/main" id="{2323F31A-5EB9-B47E-4272-440440B60608}"/>
              </a:ext>
            </a:extLst>
          </p:cNvPr>
          <p:cNvGraphicFramePr>
            <a:graphicFrameLocks noGrp="1"/>
          </p:cNvGraphicFramePr>
          <p:nvPr>
            <p:extLst>
              <p:ext uri="{D42A27DB-BD31-4B8C-83A1-F6EECF244321}">
                <p14:modId xmlns:p14="http://schemas.microsoft.com/office/powerpoint/2010/main" val="3631880401"/>
              </p:ext>
            </p:extLst>
          </p:nvPr>
        </p:nvGraphicFramePr>
        <p:xfrm>
          <a:off x="805500" y="1111500"/>
          <a:ext cx="7128245" cy="3291840"/>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692459">
                <a:tc>
                  <a:txBody>
                    <a:bodyPr/>
                    <a:lstStyle/>
                    <a:p>
                      <a:pPr algn="ctr"/>
                      <a:r>
                        <a:rPr lang="en-US"/>
                        <a:t>   </a:t>
                      </a:r>
                      <a:r>
                        <a:rPr lang="en-US" sz="1000" b="0" i="0" u="none" strike="noStrike" noProof="0">
                          <a:solidFill>
                            <a:srgbClr val="000000"/>
                          </a:solidFill>
                          <a:latin typeface="Arial"/>
                        </a:rPr>
                        <a:t>TS15</a:t>
                      </a:r>
                      <a:r>
                        <a:rPr lang="en-US"/>
                        <a:t> </a:t>
                      </a:r>
                      <a:endParaRPr lang="en-US" sz="1000"/>
                    </a:p>
                  </a:txBody>
                  <a:tcPr anchor="ctr"/>
                </a:tc>
                <a:tc>
                  <a:txBody>
                    <a:bodyPr/>
                    <a:lstStyle/>
                    <a:p>
                      <a:pPr lvl="0">
                        <a:buNone/>
                      </a:pPr>
                      <a:r>
                        <a:rPr lang="en-US" sz="1000" b="0" i="0" u="none" strike="noStrike" noProof="0">
                          <a:solidFill>
                            <a:srgbClr val="292A2E"/>
                          </a:solidFill>
                          <a:latin typeface="Arial"/>
                        </a:rPr>
                        <a:t>As a developer, I need to deploy the project’s database on an AWS RDS server so that we can ensure secure, scalable, and managed database access for our application across all environments.</a:t>
                      </a:r>
                      <a:endParaRPr lang="en-US">
                        <a:latin typeface="Arial"/>
                      </a:endParaRPr>
                    </a:p>
                  </a:txBody>
                  <a:tcPr/>
                </a:tc>
                <a:tc>
                  <a:txBody>
                    <a:bodyPr/>
                    <a:lstStyle/>
                    <a:p>
                      <a:pPr marL="0" lvl="0" indent="0">
                        <a:buNone/>
                      </a:pPr>
                      <a:r>
                        <a:rPr lang="en-US" sz="1000" b="0" i="0" u="none" strike="noStrike" noProof="0"/>
                        <a:t>The database should be successfully created and deployed on the RDS server, with appropriate security groups, credentials configured, and connectivity verified from the application backend.</a:t>
                      </a:r>
                      <a:endParaRPr lang="en-US"/>
                    </a:p>
                  </a:txBody>
                  <a:tcPr/>
                </a:tc>
                <a:tc>
                  <a:txBody>
                    <a:bodyPr/>
                    <a:lstStyle/>
                    <a:p>
                      <a:r>
                        <a:rPr lang="en-US" sz="1000"/>
                        <a:t>3</a:t>
                      </a:r>
                    </a:p>
                  </a:txBody>
                  <a:tcPr/>
                </a:tc>
                <a:extLst>
                  <a:ext uri="{0D108BD9-81ED-4DB2-BD59-A6C34878D82A}">
                    <a16:rowId xmlns:a16="http://schemas.microsoft.com/office/drawing/2014/main" val="2183915332"/>
                  </a:ext>
                </a:extLst>
              </a:tr>
              <a:tr h="904351">
                <a:tc>
                  <a:txBody>
                    <a:bodyPr/>
                    <a:lstStyle/>
                    <a:p>
                      <a:pPr lvl="0" algn="ctr">
                        <a:buNone/>
                      </a:pPr>
                      <a:r>
                        <a:rPr lang="en-US" sz="1000" b="0" i="0" u="none" strike="noStrike" noProof="0">
                          <a:solidFill>
                            <a:srgbClr val="000000"/>
                          </a:solidFill>
                          <a:latin typeface="Arial"/>
                        </a:rPr>
                        <a:t>US7</a:t>
                      </a:r>
                    </a:p>
                  </a:txBody>
                  <a:tcPr anchor="ctr"/>
                </a:tc>
                <a:tc>
                  <a:txBody>
                    <a:bodyPr/>
                    <a:lstStyle/>
                    <a:p>
                      <a:pPr lvl="0" algn="l">
                        <a:lnSpc>
                          <a:spcPct val="100000"/>
                        </a:lnSpc>
                        <a:spcBef>
                          <a:spcPts val="0"/>
                        </a:spcBef>
                        <a:spcAft>
                          <a:spcPts val="0"/>
                        </a:spcAft>
                        <a:buNone/>
                      </a:pPr>
                      <a:r>
                        <a:rPr lang="en-US" sz="1000" b="0" i="0" u="none" strike="noStrike" noProof="0"/>
                        <a:t>As a visually impaired user, I want the app’s interface to be fully connected with the backend services so that I can receive real-time updates about my surroundings, store my data, and access personalized features seamlessly as I navigate through the app.</a:t>
                      </a:r>
                      <a:endParaRPr lang="en-US"/>
                    </a:p>
                  </a:txBody>
                  <a:tcPr/>
                </a:tc>
                <a:tc>
                  <a:txBody>
                    <a:bodyPr/>
                    <a:lstStyle/>
                    <a:p>
                      <a:pPr lvl="0">
                        <a:buNone/>
                      </a:pPr>
                      <a:r>
                        <a:rPr lang="en-US" sz="1000" b="0" i="0" u="none" strike="noStrike" noProof="0"/>
                        <a:t>The frontend and backend should work together to provide real-time object detection, user-specific responses, and data storage, with all core features functioning smoothly and verified end-to-end through user interaction.</a:t>
                      </a:r>
                    </a:p>
                  </a:txBody>
                  <a:tcPr/>
                </a:tc>
                <a:tc>
                  <a:txBody>
                    <a:bodyPr/>
                    <a:lstStyle/>
                    <a:p>
                      <a:pPr lvl="0">
                        <a:buNone/>
                      </a:pPr>
                      <a:r>
                        <a:rPr lang="en-US" sz="1000" b="0" i="0" u="none" strike="noStrike" noProof="0">
                          <a:solidFill>
                            <a:srgbClr val="000000"/>
                          </a:solidFill>
                          <a:latin typeface="Arial"/>
                        </a:rPr>
                        <a:t>8</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US8</a:t>
                      </a:r>
                    </a:p>
                  </a:txBody>
                  <a:tcPr anchor="ctr"/>
                </a:tc>
                <a:tc>
                  <a:txBody>
                    <a:bodyPr/>
                    <a:lstStyle/>
                    <a:p>
                      <a:pPr lvl="0">
                        <a:buNone/>
                      </a:pPr>
                      <a:r>
                        <a:rPr lang="en-US" sz="1000" b="0" i="0" u="none" strike="noStrike" noProof="0">
                          <a:latin typeface="Arial"/>
                        </a:rPr>
                        <a:t>As a user, I want a simple and accessible UI to input my source and destination so that I can easily receive navigation directions using Google Maps and move safely and independently.</a:t>
                      </a:r>
                      <a:endParaRPr lang="en-US">
                        <a:latin typeface="Arial"/>
                      </a:endParaRPr>
                    </a:p>
                  </a:txBody>
                  <a:tcPr/>
                </a:tc>
                <a:tc>
                  <a:txBody>
                    <a:bodyPr/>
                    <a:lstStyle/>
                    <a:p>
                      <a:pPr lvl="0">
                        <a:buNone/>
                      </a:pPr>
                      <a:r>
                        <a:rPr lang="en-US" sz="1000" b="0" i="0" u="none" strike="noStrike" noProof="0">
                          <a:latin typeface="Arial"/>
                        </a:rPr>
                        <a:t>The UI should allow users to enter source and destination locations, and upon submission, display route information and initiate navigation using Google Maps integration in an accessible format.</a:t>
                      </a:r>
                      <a:endParaRPr lang="en-US">
                        <a:latin typeface="Arial"/>
                      </a:endParaRP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531350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B0C8F956-62B7-5662-55F4-8F363F132B6D}"/>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C93FA1A-27FF-0BE7-BEEC-2B120204065B}"/>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Sprint Planning</a:t>
            </a:r>
          </a:p>
        </p:txBody>
      </p:sp>
      <p:graphicFrame>
        <p:nvGraphicFramePr>
          <p:cNvPr id="7" name="Table 6">
            <a:extLst>
              <a:ext uri="{FF2B5EF4-FFF2-40B4-BE49-F238E27FC236}">
                <a16:creationId xmlns:a16="http://schemas.microsoft.com/office/drawing/2014/main" id="{B52C2FF8-37E8-293E-01FA-C197FB6FE807}"/>
              </a:ext>
            </a:extLst>
          </p:cNvPr>
          <p:cNvGraphicFramePr>
            <a:graphicFrameLocks noGrp="1"/>
          </p:cNvGraphicFramePr>
          <p:nvPr>
            <p:extLst>
              <p:ext uri="{D42A27DB-BD31-4B8C-83A1-F6EECF244321}">
                <p14:modId xmlns:p14="http://schemas.microsoft.com/office/powerpoint/2010/main" val="3810875225"/>
              </p:ext>
            </p:extLst>
          </p:nvPr>
        </p:nvGraphicFramePr>
        <p:xfrm>
          <a:off x="805500" y="1111500"/>
          <a:ext cx="7128245" cy="2987040"/>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692459">
                <a:tc>
                  <a:txBody>
                    <a:bodyPr/>
                    <a:lstStyle/>
                    <a:p>
                      <a:pPr algn="ctr"/>
                      <a:r>
                        <a:rPr lang="en-US"/>
                        <a:t>   </a:t>
                      </a:r>
                      <a:r>
                        <a:rPr lang="en-US" sz="1000" b="0" i="0" u="none" strike="noStrike" noProof="0">
                          <a:solidFill>
                            <a:srgbClr val="000000"/>
                          </a:solidFill>
                          <a:latin typeface="Arial"/>
                        </a:rPr>
                        <a:t>TS4</a:t>
                      </a:r>
                      <a:r>
                        <a:rPr lang="en-US"/>
                        <a:t> </a:t>
                      </a:r>
                      <a:endParaRPr lang="en-US" sz="1000"/>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3 to ensure the implemented features are working as expected and meet the acceptance criteria.</a:t>
                      </a:r>
                      <a:endParaRPr lang="en-US" sz="10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4 should have corresponding test cases that cover positive, negative, and edge case scenarios.</a:t>
                      </a:r>
                    </a:p>
                    <a:p>
                      <a:pPr marL="0" lvl="0" indent="0">
                        <a:buNone/>
                      </a:pPr>
                      <a:endParaRPr lang="en-US" sz="1000" b="0" i="0" u="none" strike="noStrike" noProof="0"/>
                    </a:p>
                  </a:txBody>
                  <a:tcPr/>
                </a:tc>
                <a:tc>
                  <a:txBody>
                    <a:bodyPr/>
                    <a:lstStyle/>
                    <a:p>
                      <a:r>
                        <a:rPr lang="en-US" sz="1000"/>
                        <a:t>5</a:t>
                      </a:r>
                    </a:p>
                  </a:txBody>
                  <a:tcPr/>
                </a:tc>
                <a:extLst>
                  <a:ext uri="{0D108BD9-81ED-4DB2-BD59-A6C34878D82A}">
                    <a16:rowId xmlns:a16="http://schemas.microsoft.com/office/drawing/2014/main" val="2183915332"/>
                  </a:ext>
                </a:extLst>
              </a:tr>
              <a:tr h="904351">
                <a:tc>
                  <a:txBody>
                    <a:bodyPr/>
                    <a:lstStyle/>
                    <a:p>
                      <a:pPr lvl="0" algn="ctr">
                        <a:buNone/>
                      </a:pPr>
                      <a:r>
                        <a:rPr lang="en-US" sz="1000" b="0" i="0" u="none" strike="noStrike" noProof="0">
                          <a:solidFill>
                            <a:srgbClr val="000000"/>
                          </a:solidFill>
                          <a:latin typeface="Arial"/>
                        </a:rPr>
                        <a:t>TS16</a:t>
                      </a:r>
                      <a:endParaRPr lang="en-US"/>
                    </a:p>
                  </a:txBody>
                  <a:tcPr anchor="ctr"/>
                </a:tc>
                <a:tc>
                  <a:txBody>
                    <a:bodyPr/>
                    <a:lstStyle/>
                    <a:p>
                      <a:pPr lvl="0" algn="l">
                        <a:lnSpc>
                          <a:spcPct val="100000"/>
                        </a:lnSpc>
                        <a:spcBef>
                          <a:spcPts val="0"/>
                        </a:spcBef>
                        <a:spcAft>
                          <a:spcPts val="0"/>
                        </a:spcAft>
                        <a:buNone/>
                      </a:pPr>
                      <a:r>
                        <a:rPr lang="en-US" sz="1000" b="0" i="0" u="none" strike="noStrike" noProof="0">
                          <a:latin typeface="Arial"/>
                        </a:rPr>
                        <a:t>As a developer, I need to draft a technical paper that documents the design, architecture, implementation details, challenges faced, and results of the project so that we can clearly present our work for academic or professional review.</a:t>
                      </a:r>
                      <a:endParaRPr lang="en-US">
                        <a:latin typeface="Arial"/>
                      </a:endParaRPr>
                    </a:p>
                  </a:txBody>
                  <a:tcPr/>
                </a:tc>
                <a:tc>
                  <a:txBody>
                    <a:bodyPr/>
                    <a:lstStyle/>
                    <a:p>
                      <a:pPr lvl="0">
                        <a:buNone/>
                      </a:pPr>
                      <a:r>
                        <a:rPr lang="en-US" sz="1000" b="0" i="0" u="none" strike="noStrike" noProof="0">
                          <a:latin typeface="Arial"/>
                        </a:rPr>
                        <a:t>The technical paper should include sections on problem statement, methodology, system architecture, technology stack, implementation details, challenges, results, and future work, and it should be well-structured and ready for submission or presentation.</a:t>
                      </a: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US9</a:t>
                      </a:r>
                    </a:p>
                  </a:txBody>
                  <a:tcPr anchor="ctr"/>
                </a:tc>
                <a:tc>
                  <a:txBody>
                    <a:bodyPr/>
                    <a:lstStyle/>
                    <a:p>
                      <a:pPr lvl="0">
                        <a:buNone/>
                      </a:pPr>
                      <a:r>
                        <a:rPr lang="en-US" sz="1000" b="0" i="0" u="none" strike="noStrike" noProof="0"/>
                        <a:t>As a user, I want to be able to connect with other users and grant them access to control my app temporarily, so that they can assist me in navigating or using certain features remotely when I need help.</a:t>
                      </a:r>
                      <a:endParaRPr lang="en-US"/>
                    </a:p>
                  </a:txBody>
                  <a:tcPr/>
                </a:tc>
                <a:tc>
                  <a:txBody>
                    <a:bodyPr/>
                    <a:lstStyle/>
                    <a:p>
                      <a:pPr lvl="0">
                        <a:buNone/>
                      </a:pPr>
                      <a:r>
                        <a:rPr lang="en-US" sz="1000" b="0" i="0" u="none" strike="noStrike" noProof="0"/>
                        <a:t>The system should allow a user to securely share access with a trusted user, enabling them to view and interact with key controls in real-time, with the ability to revoke access at any time.</a:t>
                      </a:r>
                      <a:endParaRPr lang="en-US"/>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830546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3C63-0F32-534D-52B9-C0E51F255B45}"/>
              </a:ext>
            </a:extLst>
          </p:cNvPr>
          <p:cNvSpPr>
            <a:spLocks noGrp="1"/>
          </p:cNvSpPr>
          <p:nvPr>
            <p:ph type="title"/>
          </p:nvPr>
        </p:nvSpPr>
        <p:spPr>
          <a:xfrm>
            <a:off x="1579346" y="673206"/>
            <a:ext cx="5985308" cy="514833"/>
          </a:xfrm>
        </p:spPr>
        <p:txBody>
          <a:bodyPr/>
          <a:lstStyle/>
          <a:p>
            <a:r>
              <a:rPr lang="en-US"/>
              <a:t>Sprint 2 – Project Demo</a:t>
            </a:r>
          </a:p>
        </p:txBody>
      </p:sp>
      <p:pic>
        <p:nvPicPr>
          <p:cNvPr id="3" name="Picture 2" descr="A screenshot of a computer&#10;&#10;AI-generated content may be incorrect.">
            <a:extLst>
              <a:ext uri="{FF2B5EF4-FFF2-40B4-BE49-F238E27FC236}">
                <a16:creationId xmlns:a16="http://schemas.microsoft.com/office/drawing/2014/main" id="{67C825C7-FF1E-71F6-5FD2-7F64871F6391}"/>
              </a:ext>
            </a:extLst>
          </p:cNvPr>
          <p:cNvPicPr>
            <a:picLocks noChangeAspect="1"/>
          </p:cNvPicPr>
          <p:nvPr/>
        </p:nvPicPr>
        <p:blipFill>
          <a:blip r:embed="rId2"/>
          <a:stretch>
            <a:fillRect/>
          </a:stretch>
        </p:blipFill>
        <p:spPr>
          <a:xfrm>
            <a:off x="1493647" y="1104385"/>
            <a:ext cx="6396120" cy="3490784"/>
          </a:xfrm>
          <a:prstGeom prst="rect">
            <a:avLst/>
          </a:prstGeom>
        </p:spPr>
      </p:pic>
    </p:spTree>
    <p:extLst>
      <p:ext uri="{BB962C8B-B14F-4D97-AF65-F5344CB8AC3E}">
        <p14:creationId xmlns:p14="http://schemas.microsoft.com/office/powerpoint/2010/main" val="1444544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C3D40A-1898-3511-60F4-475AD370CC1A}"/>
              </a:ext>
            </a:extLst>
          </p:cNvPr>
          <p:cNvSpPr>
            <a:spLocks noGrp="1"/>
          </p:cNvSpPr>
          <p:nvPr>
            <p:ph type="subTitle" idx="1"/>
          </p:nvPr>
        </p:nvSpPr>
        <p:spPr>
          <a:xfrm>
            <a:off x="2115450" y="1094766"/>
            <a:ext cx="4913100" cy="640952"/>
          </a:xfrm>
        </p:spPr>
        <p:txBody>
          <a:bodyPr/>
          <a:lstStyle/>
          <a:p>
            <a:r>
              <a:rPr lang="en-US"/>
              <a:t>Project </a:t>
            </a:r>
            <a:r>
              <a:rPr lang="en-US" err="1"/>
              <a:t>Wikipage</a:t>
            </a:r>
            <a:r>
              <a:rPr lang="en-US"/>
              <a:t> Link</a:t>
            </a:r>
          </a:p>
        </p:txBody>
      </p:sp>
      <p:sp>
        <p:nvSpPr>
          <p:cNvPr id="3" name="Title 2">
            <a:extLst>
              <a:ext uri="{FF2B5EF4-FFF2-40B4-BE49-F238E27FC236}">
                <a16:creationId xmlns:a16="http://schemas.microsoft.com/office/drawing/2014/main" id="{4EACBF59-21E9-B738-026D-D6FA8511E9D9}"/>
              </a:ext>
            </a:extLst>
          </p:cNvPr>
          <p:cNvSpPr>
            <a:spLocks noGrp="1"/>
          </p:cNvSpPr>
          <p:nvPr>
            <p:ph type="title"/>
          </p:nvPr>
        </p:nvSpPr>
        <p:spPr>
          <a:xfrm>
            <a:off x="1461720" y="2571774"/>
            <a:ext cx="6224671" cy="1055511"/>
          </a:xfrm>
        </p:spPr>
        <p:txBody>
          <a:bodyPr/>
          <a:lstStyle/>
          <a:p>
            <a:r>
              <a:rPr lang="en-US" sz="2000"/>
              <a:t>https://github.com/htmw/2025S-Power-Anger/wiki</a:t>
            </a:r>
            <a:endParaRPr lang="en-US"/>
          </a:p>
        </p:txBody>
      </p:sp>
    </p:spTree>
    <p:extLst>
      <p:ext uri="{BB962C8B-B14F-4D97-AF65-F5344CB8AC3E}">
        <p14:creationId xmlns:p14="http://schemas.microsoft.com/office/powerpoint/2010/main" val="2551233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78D4F-7F83-62E8-A6DC-8279EE1B03D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3B64C41-C006-24AB-3192-314306994EFF}"/>
              </a:ext>
            </a:extLst>
          </p:cNvPr>
          <p:cNvSpPr>
            <a:spLocks noGrp="1"/>
          </p:cNvSpPr>
          <p:nvPr>
            <p:ph type="subTitle" idx="1"/>
          </p:nvPr>
        </p:nvSpPr>
        <p:spPr>
          <a:xfrm>
            <a:off x="2115450" y="1094766"/>
            <a:ext cx="4913100" cy="640952"/>
          </a:xfrm>
        </p:spPr>
        <p:txBody>
          <a:bodyPr/>
          <a:lstStyle/>
          <a:p>
            <a:r>
              <a:rPr lang="en-US"/>
              <a:t>Live Application Demo</a:t>
            </a:r>
          </a:p>
        </p:txBody>
      </p:sp>
    </p:spTree>
    <p:extLst>
      <p:ext uri="{BB962C8B-B14F-4D97-AF65-F5344CB8AC3E}">
        <p14:creationId xmlns:p14="http://schemas.microsoft.com/office/powerpoint/2010/main" val="345144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AE89C54E-CAC1-807C-BB83-FF379E7B356A}"/>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326978FC-6F0A-D6B9-70D0-C32228AA390E}"/>
              </a:ext>
            </a:extLst>
          </p:cNvPr>
          <p:cNvSpPr txBox="1">
            <a:spLocks noGrp="1"/>
          </p:cNvSpPr>
          <p:nvPr>
            <p:ph type="subTitle" idx="1"/>
          </p:nvPr>
        </p:nvSpPr>
        <p:spPr>
          <a:xfrm>
            <a:off x="608450" y="3283874"/>
            <a:ext cx="3347099" cy="518043"/>
          </a:xfrm>
          <a:prstGeom prst="rect">
            <a:avLst/>
          </a:prstGeom>
        </p:spPr>
        <p:txBody>
          <a:bodyPr spcFirstLastPara="1" wrap="square" lIns="91425" tIns="91425" rIns="91425" bIns="91425" anchor="b" anchorCtr="0">
            <a:noAutofit/>
          </a:bodyPr>
          <a:lstStyle/>
          <a:p>
            <a:pPr marL="0" indent="0"/>
            <a:r>
              <a:rPr lang="en"/>
              <a:t>Rushabh Makwana</a:t>
            </a:r>
          </a:p>
        </p:txBody>
      </p:sp>
      <p:sp>
        <p:nvSpPr>
          <p:cNvPr id="1331" name="Google Shape;1331;p71">
            <a:extLst>
              <a:ext uri="{FF2B5EF4-FFF2-40B4-BE49-F238E27FC236}">
                <a16:creationId xmlns:a16="http://schemas.microsoft.com/office/drawing/2014/main" id="{9993DCC6-2F8C-0086-0CD3-27AD3919EB6B}"/>
              </a:ext>
            </a:extLst>
          </p:cNvPr>
          <p:cNvSpPr txBox="1">
            <a:spLocks noGrp="1"/>
          </p:cNvSpPr>
          <p:nvPr>
            <p:ph type="subTitle" idx="4"/>
          </p:nvPr>
        </p:nvSpPr>
        <p:spPr>
          <a:xfrm>
            <a:off x="5009855" y="3283874"/>
            <a:ext cx="3054205" cy="518043"/>
          </a:xfrm>
          <a:prstGeom prst="rect">
            <a:avLst/>
          </a:prstGeom>
        </p:spPr>
        <p:txBody>
          <a:bodyPr spcFirstLastPara="1" wrap="square" lIns="91425" tIns="91425" rIns="91425" bIns="91425" anchor="b" anchorCtr="0">
            <a:noAutofit/>
          </a:bodyPr>
          <a:lstStyle/>
          <a:p>
            <a:pPr marL="0" indent="0"/>
            <a:r>
              <a:rPr lang="en"/>
              <a:t>Vaibhav Thapliyal</a:t>
            </a:r>
          </a:p>
        </p:txBody>
      </p:sp>
      <p:sp>
        <p:nvSpPr>
          <p:cNvPr id="1332" name="Google Shape;1332;p71">
            <a:extLst>
              <a:ext uri="{FF2B5EF4-FFF2-40B4-BE49-F238E27FC236}">
                <a16:creationId xmlns:a16="http://schemas.microsoft.com/office/drawing/2014/main" id="{DC82B310-AF75-0853-D8B1-2AD57747E6D0}"/>
              </a:ext>
            </a:extLst>
          </p:cNvPr>
          <p:cNvSpPr txBox="1">
            <a:spLocks noGrp="1"/>
          </p:cNvSpPr>
          <p:nvPr>
            <p:ph type="subTitle" idx="2"/>
          </p:nvPr>
        </p:nvSpPr>
        <p:spPr>
          <a:xfrm>
            <a:off x="983468" y="3802876"/>
            <a:ext cx="2858002" cy="578100"/>
          </a:xfrm>
          <a:prstGeom prst="rect">
            <a:avLst/>
          </a:prstGeom>
        </p:spPr>
        <p:txBody>
          <a:bodyPr spcFirstLastPara="1" wrap="square" lIns="91425" tIns="91425" rIns="91425" bIns="91425" anchor="t" anchorCtr="0">
            <a:noAutofit/>
          </a:bodyPr>
          <a:lstStyle/>
          <a:p>
            <a:pPr marL="0" indent="0"/>
            <a:r>
              <a:rPr lang="en"/>
              <a:t>Backend Developer</a:t>
            </a:r>
          </a:p>
          <a:p>
            <a:pPr marL="0" indent="0"/>
            <a:r>
              <a:rPr lang="en"/>
              <a:t>Rm36294n@pace.edu</a:t>
            </a:r>
          </a:p>
        </p:txBody>
      </p:sp>
      <p:sp>
        <p:nvSpPr>
          <p:cNvPr id="1333" name="Google Shape;1333;p71">
            <a:extLst>
              <a:ext uri="{FF2B5EF4-FFF2-40B4-BE49-F238E27FC236}">
                <a16:creationId xmlns:a16="http://schemas.microsoft.com/office/drawing/2014/main" id="{516DAC52-A3F0-A9C8-DD4E-F91EDFE836E5}"/>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CF78E615-2F16-E6D3-661F-0606620F6DFA}"/>
              </a:ext>
            </a:extLst>
          </p:cNvPr>
          <p:cNvSpPr txBox="1">
            <a:spLocks noGrp="1"/>
          </p:cNvSpPr>
          <p:nvPr>
            <p:ph type="subTitle" idx="3"/>
          </p:nvPr>
        </p:nvSpPr>
        <p:spPr>
          <a:xfrm>
            <a:off x="5010878" y="3683260"/>
            <a:ext cx="2954861" cy="816567"/>
          </a:xfrm>
          <a:prstGeom prst="rect">
            <a:avLst/>
          </a:prstGeom>
        </p:spPr>
        <p:txBody>
          <a:bodyPr spcFirstLastPara="1" wrap="square" lIns="91425" tIns="91425" rIns="91425" bIns="91425" anchor="t" anchorCtr="0">
            <a:noAutofit/>
          </a:bodyPr>
          <a:lstStyle/>
          <a:p>
            <a:pPr marL="0" indent="0"/>
            <a:r>
              <a:rPr lang="en" b="1"/>
              <a:t>Developer Lead</a:t>
            </a:r>
          </a:p>
          <a:p>
            <a:pPr marL="0" indent="0"/>
            <a:r>
              <a:rPr lang="en"/>
              <a:t>Frontend Developer</a:t>
            </a:r>
          </a:p>
          <a:p>
            <a:pPr marL="0" indent="0"/>
            <a:r>
              <a:rPr lang="en"/>
              <a:t>Vaibhav.thapliyal6@gmail.com</a:t>
            </a:r>
          </a:p>
        </p:txBody>
      </p:sp>
      <p:pic>
        <p:nvPicPr>
          <p:cNvPr id="8" name="Picture 7" descr="A person standing on a bridge with a mountain in the background&#10;&#10;AI-generated content may be incorrect.">
            <a:extLst>
              <a:ext uri="{FF2B5EF4-FFF2-40B4-BE49-F238E27FC236}">
                <a16:creationId xmlns:a16="http://schemas.microsoft.com/office/drawing/2014/main" id="{BCD3C878-DFE1-867B-C905-2F44A4446974}"/>
              </a:ext>
            </a:extLst>
          </p:cNvPr>
          <p:cNvPicPr>
            <a:picLocks noChangeAspect="1"/>
          </p:cNvPicPr>
          <p:nvPr/>
        </p:nvPicPr>
        <p:blipFill>
          <a:blip r:embed="rId3"/>
          <a:srcRect l="-9700" r="-9469" b="-235"/>
          <a:stretch/>
        </p:blipFill>
        <p:spPr>
          <a:xfrm>
            <a:off x="5353261" y="1236921"/>
            <a:ext cx="2287615" cy="1894375"/>
          </a:xfrm>
          <a:prstGeom prst="rect">
            <a:avLst/>
          </a:prstGeom>
        </p:spPr>
      </p:pic>
      <p:pic>
        <p:nvPicPr>
          <p:cNvPr id="2" name="Picture 1" descr="A person smiling at camera&#10;&#10;AI-generated content may be incorrect.">
            <a:extLst>
              <a:ext uri="{FF2B5EF4-FFF2-40B4-BE49-F238E27FC236}">
                <a16:creationId xmlns:a16="http://schemas.microsoft.com/office/drawing/2014/main" id="{4DE81C26-6142-FDC0-3F44-8FA29ECEA6ED}"/>
              </a:ext>
            </a:extLst>
          </p:cNvPr>
          <p:cNvPicPr>
            <a:picLocks noChangeAspect="1"/>
          </p:cNvPicPr>
          <p:nvPr/>
        </p:nvPicPr>
        <p:blipFill>
          <a:blip r:embed="rId4"/>
          <a:stretch>
            <a:fillRect/>
          </a:stretch>
        </p:blipFill>
        <p:spPr>
          <a:xfrm>
            <a:off x="1375925" y="1167714"/>
            <a:ext cx="1812428" cy="2020330"/>
          </a:xfrm>
          <a:prstGeom prst="rect">
            <a:avLst/>
          </a:prstGeom>
        </p:spPr>
      </p:pic>
    </p:spTree>
    <p:extLst>
      <p:ext uri="{BB962C8B-B14F-4D97-AF65-F5344CB8AC3E}">
        <p14:creationId xmlns:p14="http://schemas.microsoft.com/office/powerpoint/2010/main" val="308388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6D19ED98-6859-CB6E-F679-47EC32DE97BB}"/>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962CFC54-888A-13E7-C89D-ECC2410E428A}"/>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a:t>Min Jung</a:t>
            </a:r>
          </a:p>
        </p:txBody>
      </p:sp>
      <p:sp>
        <p:nvSpPr>
          <p:cNvPr id="1331" name="Google Shape;1331;p71">
            <a:extLst>
              <a:ext uri="{FF2B5EF4-FFF2-40B4-BE49-F238E27FC236}">
                <a16:creationId xmlns:a16="http://schemas.microsoft.com/office/drawing/2014/main" id="{B17B94EB-6DA4-6049-F570-60236DBE330B}"/>
              </a:ext>
            </a:extLst>
          </p:cNvPr>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p>
            <a:pPr marL="0" indent="0"/>
            <a:r>
              <a:rPr lang="en"/>
              <a:t>Hrishikesh Shah</a:t>
            </a:r>
          </a:p>
        </p:txBody>
      </p:sp>
      <p:sp>
        <p:nvSpPr>
          <p:cNvPr id="1332" name="Google Shape;1332;p71">
            <a:extLst>
              <a:ext uri="{FF2B5EF4-FFF2-40B4-BE49-F238E27FC236}">
                <a16:creationId xmlns:a16="http://schemas.microsoft.com/office/drawing/2014/main" id="{8CDD9B07-C4AA-AA01-5EE0-2DB16499D9D0}"/>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a:t>Quality Analyst</a:t>
            </a:r>
          </a:p>
          <a:p>
            <a:pPr marL="0" indent="0"/>
            <a:r>
              <a:rPr lang="en"/>
              <a:t>Mj34564n@pace.edu</a:t>
            </a:r>
          </a:p>
        </p:txBody>
      </p:sp>
      <p:sp>
        <p:nvSpPr>
          <p:cNvPr id="1333" name="Google Shape;1333;p71">
            <a:extLst>
              <a:ext uri="{FF2B5EF4-FFF2-40B4-BE49-F238E27FC236}">
                <a16:creationId xmlns:a16="http://schemas.microsoft.com/office/drawing/2014/main" id="{4BCE35C5-B2CA-24F4-FCA0-BF78D3E66C70}"/>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F71DAE96-21EC-331F-F466-361A68904574}"/>
              </a:ext>
            </a:extLst>
          </p:cNvPr>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p>
            <a:pPr marL="0" indent="0"/>
            <a:r>
              <a:rPr lang="en"/>
              <a:t>Frontend Developer</a:t>
            </a:r>
          </a:p>
          <a:p>
            <a:pPr marL="0" indent="0"/>
            <a:r>
              <a:rPr lang="en"/>
              <a:t>Hs75142n@pace.edu</a:t>
            </a:r>
          </a:p>
        </p:txBody>
      </p:sp>
      <p:pic>
        <p:nvPicPr>
          <p:cNvPr id="1335" name="Google Shape;1335;p71" descr="1.png">
            <a:extLst>
              <a:ext uri="{FF2B5EF4-FFF2-40B4-BE49-F238E27FC236}">
                <a16:creationId xmlns:a16="http://schemas.microsoft.com/office/drawing/2014/main" id="{4EB1525A-55FD-7E51-3431-7615586BA4BB}"/>
              </a:ext>
            </a:extLst>
          </p:cNvPr>
          <p:cNvPicPr preferRelativeResize="0"/>
          <p:nvPr/>
        </p:nvPicPr>
        <p:blipFill>
          <a:blip r:embed="rId3"/>
          <a:stretch>
            <a:fillRect/>
          </a:stretch>
        </p:blipFill>
        <p:spPr>
          <a:xfrm>
            <a:off x="5199557" y="1414325"/>
            <a:ext cx="2124732" cy="1717150"/>
          </a:xfrm>
          <a:prstGeom prst="rect">
            <a:avLst/>
          </a:prstGeom>
          <a:noFill/>
          <a:ln>
            <a:noFill/>
          </a:ln>
        </p:spPr>
      </p:pic>
      <p:pic>
        <p:nvPicPr>
          <p:cNvPr id="1336" name="Google Shape;1336;p71" descr="IMG_4843.jpeg">
            <a:extLst>
              <a:ext uri="{FF2B5EF4-FFF2-40B4-BE49-F238E27FC236}">
                <a16:creationId xmlns:a16="http://schemas.microsoft.com/office/drawing/2014/main" id="{9A03B2C0-C26E-A0ED-EA73-FDAF8D202C4D}"/>
              </a:ext>
            </a:extLst>
          </p:cNvPr>
          <p:cNvPicPr preferRelativeResize="0"/>
          <p:nvPr/>
        </p:nvPicPr>
        <p:blipFill rotWithShape="1">
          <a:blip r:embed="rId4"/>
          <a:srcRect t="25006" b="25006"/>
          <a:stretch/>
        </p:blipFill>
        <p:spPr>
          <a:xfrm>
            <a:off x="1354666" y="1414325"/>
            <a:ext cx="2456736" cy="1717150"/>
          </a:xfrm>
          <a:prstGeom prst="rect">
            <a:avLst/>
          </a:prstGeom>
          <a:noFill/>
          <a:ln>
            <a:noFill/>
          </a:ln>
        </p:spPr>
      </p:pic>
    </p:spTree>
    <p:extLst>
      <p:ext uri="{BB962C8B-B14F-4D97-AF65-F5344CB8AC3E}">
        <p14:creationId xmlns:p14="http://schemas.microsoft.com/office/powerpoint/2010/main" val="3134135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4"/>
          <p:cNvSpPr txBox="1">
            <a:spLocks noGrp="1"/>
          </p:cNvSpPr>
          <p:nvPr>
            <p:ph type="title"/>
          </p:nvPr>
        </p:nvSpPr>
        <p:spPr>
          <a:xfrm>
            <a:off x="721817" y="746675"/>
            <a:ext cx="7704000" cy="664500"/>
          </a:xfrm>
          <a:prstGeom prst="rect">
            <a:avLst/>
          </a:prstGeom>
        </p:spPr>
        <p:txBody>
          <a:bodyPr spcFirstLastPara="1" wrap="square" lIns="91425" tIns="91425" rIns="91425" bIns="91425" anchor="t" anchorCtr="0">
            <a:noAutofit/>
          </a:bodyPr>
          <a:lstStyle/>
          <a:p>
            <a:r>
              <a:rPr lang="en"/>
              <a:t>    Problem Statement</a:t>
            </a:r>
            <a:endParaRPr lang="en-US"/>
          </a:p>
        </p:txBody>
      </p:sp>
      <p:sp>
        <p:nvSpPr>
          <p:cNvPr id="674" name="Google Shape;674;p44"/>
          <p:cNvSpPr txBox="1">
            <a:spLocks noGrp="1"/>
          </p:cNvSpPr>
          <p:nvPr>
            <p:ph type="body" idx="1"/>
          </p:nvPr>
        </p:nvSpPr>
        <p:spPr>
          <a:xfrm>
            <a:off x="926223" y="1408420"/>
            <a:ext cx="7040744" cy="3193301"/>
          </a:xfrm>
          <a:prstGeom prst="rect">
            <a:avLst/>
          </a:prstGeom>
        </p:spPr>
        <p:txBody>
          <a:bodyPr spcFirstLastPara="1" wrap="square" lIns="91425" tIns="91425" rIns="91425" bIns="91425" anchor="t" anchorCtr="0">
            <a:noAutofit/>
          </a:bodyPr>
          <a:lstStyle/>
          <a:p>
            <a:pPr marL="285750" indent="-285750"/>
            <a:r>
              <a:rPr lang="en"/>
              <a:t>Navigating through everyday environments presents significant challenges for blind and visually impaired individuals., moving vehicles, and the lack of real-time guidance.</a:t>
            </a:r>
            <a:endParaRPr lang="en-US"/>
          </a:p>
          <a:p>
            <a:pPr marL="285750" indent="-285750"/>
            <a:r>
              <a:rPr lang="en"/>
              <a:t>Traditional mobility aids like canes and guide dogs, while helpful, often fall short in providing comprehensive and real-time information about obstacles, directions, and surroundings. </a:t>
            </a:r>
          </a:p>
          <a:p>
            <a:pPr marL="285750" indent="-285750"/>
            <a:r>
              <a:rPr lang="en"/>
              <a:t>This lack of real-time situational awareness can lead to increased risks of accidents and restrict the independence of visually impaired individuals.</a:t>
            </a:r>
          </a:p>
          <a:p>
            <a:pPr marL="285750" indent="-285750"/>
            <a:r>
              <a:rPr lang="en"/>
              <a:t>Therefore, there is a pressing need for an innovative solution that leverages modern technology to enhance mobility and safety for the visually impaired community. </a:t>
            </a:r>
          </a:p>
          <a:p>
            <a:pPr marL="285750" indent="-285750"/>
            <a:r>
              <a:rPr lang="en"/>
              <a:t>This project aims to create a web app that uses object detection and voice commands to help blind people navigate safely by warning them about obstacles, giving directions, and describing their surroundings in real time.</a:t>
            </a:r>
          </a:p>
          <a:p>
            <a:pPr marL="0" indent="0">
              <a:buNone/>
            </a:pPr>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F46F0B-8880-7E97-FDD8-91297BACDEC4}"/>
              </a:ext>
            </a:extLst>
          </p:cNvPr>
          <p:cNvSpPr>
            <a:spLocks noGrp="1"/>
          </p:cNvSpPr>
          <p:nvPr>
            <p:ph type="title"/>
          </p:nvPr>
        </p:nvSpPr>
        <p:spPr/>
        <p:txBody>
          <a:bodyPr/>
          <a:lstStyle/>
          <a:p>
            <a:r>
              <a:rPr lang="en-US"/>
              <a:t>Project Description </a:t>
            </a:r>
            <a:r>
              <a:rPr lang="en-US" sz="900"/>
              <a:t>(improved)</a:t>
            </a:r>
          </a:p>
        </p:txBody>
      </p:sp>
      <p:graphicFrame>
        <p:nvGraphicFramePr>
          <p:cNvPr id="9" name="Table 8">
            <a:extLst>
              <a:ext uri="{FF2B5EF4-FFF2-40B4-BE49-F238E27FC236}">
                <a16:creationId xmlns:a16="http://schemas.microsoft.com/office/drawing/2014/main" id="{6D17A7CA-9620-05E9-647D-884DAC274705}"/>
              </a:ext>
            </a:extLst>
          </p:cNvPr>
          <p:cNvGraphicFramePr>
            <a:graphicFrameLocks noGrp="1"/>
          </p:cNvGraphicFramePr>
          <p:nvPr>
            <p:extLst>
              <p:ext uri="{D42A27DB-BD31-4B8C-83A1-F6EECF244321}">
                <p14:modId xmlns:p14="http://schemas.microsoft.com/office/powerpoint/2010/main" val="1698923634"/>
              </p:ext>
            </p:extLst>
          </p:nvPr>
        </p:nvGraphicFramePr>
        <p:xfrm>
          <a:off x="1781175" y="1110264"/>
          <a:ext cx="5581650" cy="3571240"/>
        </p:xfrm>
        <a:graphic>
          <a:graphicData uri="http://schemas.openxmlformats.org/drawingml/2006/table">
            <a:tbl>
              <a:tblPr bandRow="1">
                <a:tableStyleId>{CAB0FF82-9D18-4747-81C7-64023AE3D9A8}</a:tableStyleId>
              </a:tblPr>
              <a:tblGrid>
                <a:gridCol w="1476375">
                  <a:extLst>
                    <a:ext uri="{9D8B030D-6E8A-4147-A177-3AD203B41FA5}">
                      <a16:colId xmlns:a16="http://schemas.microsoft.com/office/drawing/2014/main" val="18228732"/>
                    </a:ext>
                  </a:extLst>
                </a:gridCol>
                <a:gridCol w="4105275">
                  <a:extLst>
                    <a:ext uri="{9D8B030D-6E8A-4147-A177-3AD203B41FA5}">
                      <a16:colId xmlns:a16="http://schemas.microsoft.com/office/drawing/2014/main" val="1459102454"/>
                    </a:ext>
                  </a:extLst>
                </a:gridCol>
              </a:tblGrid>
              <a:tr h="190500">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Project Name: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err="1">
                          <a:solidFill>
                            <a:srgbClr val="000000"/>
                          </a:solidFill>
                          <a:effectLst/>
                          <a:latin typeface="Aptos"/>
                          <a:cs typeface="Arial"/>
                          <a:sym typeface="Arial"/>
                        </a:rPr>
                        <a:t>GuideSense</a:t>
                      </a:r>
                      <a:r>
                        <a:rPr lang="en-US" sz="1200" b="0" i="0" u="none" strike="noStrike" cap="none">
                          <a:solidFill>
                            <a:srgbClr val="000000"/>
                          </a:solidFill>
                          <a:effectLst/>
                          <a:latin typeface="Aptos"/>
                          <a:cs typeface="Arial"/>
                          <a:sym typeface="Arial"/>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53110025"/>
                  </a:ext>
                </a:extLst>
              </a:tr>
              <a:tr h="190500">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Team: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Power Angers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035749312"/>
                  </a:ext>
                </a:extLst>
              </a:tr>
              <a:tr h="190500">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Project Description: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For visually impaired individuals who need assistance navigating independently in urban and outdoor environments, the real-time object detection web app is a computer vision and AI-powered solution that identifies objects, obstacles and crosswalks while providing real-time audio guidance and GPS-based navigation support.  </a:t>
                      </a:r>
                    </a:p>
                    <a:p>
                      <a:pPr marR="0" algn="l" rtl="0" fontAlgn="base">
                        <a:lnSpc>
                          <a:spcPts val="1350"/>
                        </a:lnSpc>
                        <a:spcBef>
                          <a:spcPts val="0"/>
                        </a:spcBef>
                        <a:spcAft>
                          <a:spcPts val="0"/>
                        </a:spcAft>
                        <a:buClr>
                          <a:srgbClr val="000000"/>
                        </a:buClr>
                        <a:buFont typeface="Arial"/>
                        <a:buNone/>
                      </a:pPr>
                      <a:endParaRPr lang="en-US" sz="1200" b="0" i="0" u="none" strike="noStrike" cap="none">
                        <a:solidFill>
                          <a:srgbClr val="000000"/>
                        </a:solidFill>
                        <a:effectLst/>
                        <a:latin typeface="Aptos"/>
                        <a:cs typeface="Arial"/>
                        <a:sym typeface="Arial"/>
                      </a:endParaRPr>
                    </a:p>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Unlike traditional mobility aids or existing navigation apps that lack real-time object detection, our application offers a seamless, intelligent, and accessible way for visually impaired users to navigate confidently.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852126935"/>
                  </a:ext>
                </a:extLst>
              </a:tr>
              <a:tr h="190500">
                <a:tc gridSpan="2">
                  <a:txBody>
                    <a:bodyPr/>
                    <a:lstStyle/>
                    <a:p>
                      <a:pPr rtl="0" fontAlgn="base">
                        <a:lnSpc>
                          <a:spcPts val="1350"/>
                        </a:lnSpc>
                        <a:buNone/>
                      </a:pPr>
                      <a:endParaRPr lang="en-US" sz="1200">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extLst>
                  <a:ext uri="{0D108BD9-81ED-4DB2-BD59-A6C34878D82A}">
                    <a16:rowId xmlns:a16="http://schemas.microsoft.com/office/drawing/2014/main" val="1450391245"/>
                  </a:ext>
                </a:extLst>
              </a:tr>
              <a:tr h="190500">
                <a:tc>
                  <a:txBody>
                    <a:bodyPr/>
                    <a:lstStyle/>
                    <a:p>
                      <a:pPr rtl="0" fontAlgn="base">
                        <a:lnSpc>
                          <a:spcPts val="1350"/>
                        </a:lnSpc>
                        <a:buNone/>
                      </a:pPr>
                      <a:r>
                        <a:rPr lang="en-US" sz="1200">
                          <a:effectLst/>
                          <a:latin typeface="Aptos"/>
                        </a:rPr>
                        <a:t>Benefit Outcomes: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rtl="0" fontAlgn="base">
                        <a:lnSpc>
                          <a:spcPts val="1350"/>
                        </a:lnSpc>
                        <a:buNone/>
                      </a:pPr>
                      <a:r>
                        <a:rPr lang="en-US" sz="1200">
                          <a:effectLst/>
                          <a:latin typeface="Aptos"/>
                        </a:rPr>
                        <a:t>Increased Independence, Enhanced Safety, Improved Mobility, Greater Confidence, Accessibility, and Inclusivity.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26090703"/>
                  </a:ext>
                </a:extLst>
              </a:tr>
              <a:tr h="190500">
                <a:tc>
                  <a:txBody>
                    <a:bodyPr/>
                    <a:lstStyle/>
                    <a:p>
                      <a:pPr rtl="0" fontAlgn="base">
                        <a:lnSpc>
                          <a:spcPts val="1350"/>
                        </a:lnSpc>
                        <a:buNone/>
                      </a:pPr>
                      <a:r>
                        <a:rPr lang="en-US" sz="1200">
                          <a:effectLst/>
                          <a:latin typeface="Aptos"/>
                        </a:rPr>
                        <a:t>GitHub Link: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rtl="0" fontAlgn="base">
                        <a:lnSpc>
                          <a:spcPts val="1350"/>
                        </a:lnSpc>
                        <a:buNone/>
                      </a:pPr>
                      <a:r>
                        <a:rPr lang="en-US" sz="1200">
                          <a:effectLst/>
                          <a:latin typeface="Aptos"/>
                        </a:rPr>
                        <a:t>https://github.com/htmw/2025S-Power-Anger/wiki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08138404"/>
                  </a:ext>
                </a:extLst>
              </a:tr>
            </a:tbl>
          </a:graphicData>
        </a:graphic>
      </p:graphicFrame>
    </p:spTree>
    <p:extLst>
      <p:ext uri="{BB962C8B-B14F-4D97-AF65-F5344CB8AC3E}">
        <p14:creationId xmlns:p14="http://schemas.microsoft.com/office/powerpoint/2010/main" val="50100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9A254-F13E-B478-598F-2A7F04AD44E5}"/>
              </a:ext>
            </a:extLst>
          </p:cNvPr>
          <p:cNvSpPr>
            <a:spLocks noGrp="1"/>
          </p:cNvSpPr>
          <p:nvPr>
            <p:ph type="title"/>
          </p:nvPr>
        </p:nvSpPr>
        <p:spPr/>
        <p:txBody>
          <a:bodyPr/>
          <a:lstStyle/>
          <a:p>
            <a:r>
              <a:rPr lang="en-US"/>
              <a:t>Team Working Agreement</a:t>
            </a:r>
          </a:p>
        </p:txBody>
      </p:sp>
      <p:pic>
        <p:nvPicPr>
          <p:cNvPr id="4" name="Picture 3" descr="A white paper with black text">
            <a:extLst>
              <a:ext uri="{FF2B5EF4-FFF2-40B4-BE49-F238E27FC236}">
                <a16:creationId xmlns:a16="http://schemas.microsoft.com/office/drawing/2014/main" id="{52466A5A-BEED-ABC6-5633-7A5A94B5B9E8}"/>
              </a:ext>
            </a:extLst>
          </p:cNvPr>
          <p:cNvPicPr>
            <a:picLocks noChangeAspect="1"/>
          </p:cNvPicPr>
          <p:nvPr/>
        </p:nvPicPr>
        <p:blipFill>
          <a:blip r:embed="rId2"/>
          <a:stretch>
            <a:fillRect/>
          </a:stretch>
        </p:blipFill>
        <p:spPr>
          <a:xfrm>
            <a:off x="939204" y="1285875"/>
            <a:ext cx="3477365" cy="3086100"/>
          </a:xfrm>
          <a:prstGeom prst="rect">
            <a:avLst/>
          </a:prstGeom>
        </p:spPr>
      </p:pic>
      <p:pic>
        <p:nvPicPr>
          <p:cNvPr id="5" name="Picture 4" descr="A screenshot of a white text box&#10;&#10;AI-generated content may be incorrect.">
            <a:extLst>
              <a:ext uri="{FF2B5EF4-FFF2-40B4-BE49-F238E27FC236}">
                <a16:creationId xmlns:a16="http://schemas.microsoft.com/office/drawing/2014/main" id="{B18A8458-939A-AEF4-C2C7-46301E02608A}"/>
              </a:ext>
            </a:extLst>
          </p:cNvPr>
          <p:cNvPicPr>
            <a:picLocks noChangeAspect="1"/>
          </p:cNvPicPr>
          <p:nvPr/>
        </p:nvPicPr>
        <p:blipFill>
          <a:blip r:embed="rId3"/>
          <a:stretch>
            <a:fillRect/>
          </a:stretch>
        </p:blipFill>
        <p:spPr>
          <a:xfrm>
            <a:off x="4572115" y="1285875"/>
            <a:ext cx="3779835" cy="3086100"/>
          </a:xfrm>
          <a:prstGeom prst="rect">
            <a:avLst/>
          </a:prstGeom>
        </p:spPr>
      </p:pic>
    </p:spTree>
    <p:extLst>
      <p:ext uri="{BB962C8B-B14F-4D97-AF65-F5344CB8AC3E}">
        <p14:creationId xmlns:p14="http://schemas.microsoft.com/office/powerpoint/2010/main" val="2354885068"/>
      </p:ext>
    </p:extLst>
  </p:cSld>
  <p:clrMapOvr>
    <a:masterClrMapping/>
  </p:clrMapOvr>
</p:sld>
</file>

<file path=ppt/theme/theme1.xml><?xml version="1.0" encoding="utf-8"?>
<a:theme xmlns:a="http://schemas.openxmlformats.org/drawingml/2006/main" name="Public Health Services by Slidesgo">
  <a:themeElements>
    <a:clrScheme name="Simple Light">
      <a:dk1>
        <a:srgbClr val="212121"/>
      </a:dk1>
      <a:lt1>
        <a:srgbClr val="F9F2E8"/>
      </a:lt1>
      <a:dk2>
        <a:srgbClr val="ECB462"/>
      </a:dk2>
      <a:lt2>
        <a:srgbClr val="D35635"/>
      </a:lt2>
      <a:accent1>
        <a:srgbClr val="4DA1AD"/>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44</Slides>
  <Notes>23</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Public Health Services by Slidesgo</vt:lpstr>
      <vt:lpstr>GuideSense</vt:lpstr>
      <vt:lpstr>1</vt:lpstr>
      <vt:lpstr>Power Anger</vt:lpstr>
      <vt:lpstr>Power Anger</vt:lpstr>
      <vt:lpstr>Power Anger</vt:lpstr>
      <vt:lpstr>Power Anger</vt:lpstr>
      <vt:lpstr>    Problem Statement</vt:lpstr>
      <vt:lpstr>Project Description (improved)</vt:lpstr>
      <vt:lpstr>Team Working Agreement</vt:lpstr>
      <vt:lpstr>Team Working Agreement</vt:lpstr>
      <vt:lpstr>Persona One: The Independent Blind User </vt:lpstr>
      <vt:lpstr>Persona Two: The Concerned Family Member</vt:lpstr>
      <vt:lpstr>Persona Three : Partially sighted Teenager</vt:lpstr>
      <vt:lpstr>MVP</vt:lpstr>
      <vt:lpstr>Technologies &amp; Tools (improved) </vt:lpstr>
      <vt:lpstr>AI Model</vt:lpstr>
      <vt:lpstr>Architecture Diagram</vt:lpstr>
      <vt:lpstr>Context Diagram</vt:lpstr>
      <vt:lpstr>ER Diagram(improved) </vt:lpstr>
      <vt:lpstr>Sequence Diagram</vt:lpstr>
      <vt:lpstr>State Diagram</vt:lpstr>
      <vt:lpstr>Class Diagram</vt:lpstr>
      <vt:lpstr>1</vt:lpstr>
      <vt:lpstr>Product Backlog</vt:lpstr>
      <vt:lpstr>Product Backlog</vt:lpstr>
      <vt:lpstr>Product Backlog</vt:lpstr>
      <vt:lpstr>Product Backlog</vt:lpstr>
      <vt:lpstr>Product Backlog</vt:lpstr>
      <vt:lpstr>Product Backlog</vt:lpstr>
      <vt:lpstr>Sprint 2 Backlog</vt:lpstr>
      <vt:lpstr>Sprint 2 Backlog</vt:lpstr>
      <vt:lpstr>Sprint 2 Backlog</vt:lpstr>
      <vt:lpstr>Test Cases</vt:lpstr>
      <vt:lpstr>Test Cases</vt:lpstr>
      <vt:lpstr>Test Cases</vt:lpstr>
      <vt:lpstr>Sprint 2 – Burndown Chart</vt:lpstr>
      <vt:lpstr>Sprint 2 – Team Velocity &amp; Committed Ratio</vt:lpstr>
      <vt:lpstr>Retrospective – Sprint 2</vt:lpstr>
      <vt:lpstr>Sprint 3 – Sprint Planning</vt:lpstr>
      <vt:lpstr>Sprint 3 – Sprint Planning</vt:lpstr>
      <vt:lpstr>Sprint 3 – Sprint Planning</vt:lpstr>
      <vt:lpstr>Sprint 2 – Project Demo</vt:lpstr>
      <vt:lpstr>https://github.com/htmw/2025S-Power-Anger/wiki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cp:revision>
  <dcterms:modified xsi:type="dcterms:W3CDTF">2025-04-07T16:55:13Z</dcterms:modified>
</cp:coreProperties>
</file>